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991" r:id="rId4"/>
  </p:sldMasterIdLst>
  <p:notesMasterIdLst>
    <p:notesMasterId r:id="rId20"/>
  </p:notesMasterIdLst>
  <p:sldIdLst>
    <p:sldId id="2147483457" r:id="rId5"/>
    <p:sldId id="2147483647" r:id="rId6"/>
    <p:sldId id="293" r:id="rId7"/>
    <p:sldId id="2147483461" r:id="rId8"/>
    <p:sldId id="400" r:id="rId9"/>
    <p:sldId id="401" r:id="rId10"/>
    <p:sldId id="256" r:id="rId11"/>
    <p:sldId id="261" r:id="rId12"/>
    <p:sldId id="257" r:id="rId13"/>
    <p:sldId id="258" r:id="rId14"/>
    <p:sldId id="259" r:id="rId15"/>
    <p:sldId id="260" r:id="rId16"/>
    <p:sldId id="2147483605" r:id="rId17"/>
    <p:sldId id="2147483606" r:id="rId18"/>
    <p:sldId id="2147483475" r:id="rId19"/>
  </p:sldIdLst>
  <p:sldSz cx="12192000" cy="6858000"/>
  <p:notesSz cx="6858000" cy="9144000"/>
  <p:embeddedFontLst>
    <p:embeddedFont>
      <p:font typeface="Consolas" panose="020B0609020204030204" pitchFamily="49" charset="0"/>
      <p:regular r:id="rId21"/>
      <p:bold r:id="rId22"/>
      <p:italic r:id="rId23"/>
      <p:boldItalic r:id="rId24"/>
    </p:embeddedFont>
    <p:embeddedFont>
      <p:font typeface="Segoe Sans Display" pitchFamily="2" charset="0"/>
      <p:regular r:id="rId25"/>
      <p:bold r:id="rId26"/>
      <p:italic r:id="rId27"/>
      <p:boldItalic r:id="rId28"/>
    </p:embeddedFont>
    <p:embeddedFont>
      <p:font typeface="Segoe Sans Display Semibold" pitchFamily="2" charset="0"/>
      <p:bold r:id="rId29"/>
      <p:boldItalic r:id="rId30"/>
    </p:embeddedFont>
    <p:embeddedFont>
      <p:font typeface="Segoe UI" panose="020B0502040204020203" pitchFamily="34" charset="0"/>
      <p:regular r:id="rId31"/>
      <p:bold r:id="rId32"/>
      <p:italic r:id="rId33"/>
      <p:boldItalic r:id="rId34"/>
    </p:embeddedFont>
    <p:embeddedFont>
      <p:font typeface="Segoe UI Semibold" panose="020B0702040204020203" pitchFamily="34" charset="0"/>
      <p:bold r:id="rId35"/>
      <p:boldItalic r:id="rId36"/>
    </p:embeddedFont>
    <p:embeddedFont>
      <p:font typeface="Segoe UI Variable Display Semibold" pitchFamily="2" charset="0"/>
      <p:bold r:id="rId37"/>
    </p:embeddedFont>
    <p:embeddedFont>
      <p:font typeface="Segoe UI Variable Small Semibol" pitchFamily="2" charset="0"/>
      <p:bold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AFFEAC-8DE7-4E3B-B459-9F1DC971C933}">
          <p14:sldIdLst>
            <p14:sldId id="2147483457"/>
            <p14:sldId id="2147483647"/>
            <p14:sldId id="293"/>
            <p14:sldId id="2147483461"/>
            <p14:sldId id="400"/>
            <p14:sldId id="401"/>
            <p14:sldId id="256"/>
          </p14:sldIdLst>
        </p14:section>
        <p14:section name="Blueprint" id="{46BBE299-0608-45A2-9737-68CECEC184F0}">
          <p14:sldIdLst>
            <p14:sldId id="261"/>
            <p14:sldId id="257"/>
            <p14:sldId id="258"/>
            <p14:sldId id="259"/>
            <p14:sldId id="260"/>
          </p14:sldIdLst>
        </p14:section>
        <p14:section name="Resources" id="{26F35537-D3EC-4B9B-9ABD-D2FFA9F996A4}">
          <p14:sldIdLst>
            <p14:sldId id="2147483605"/>
            <p14:sldId id="2147483606"/>
          </p14:sldIdLst>
        </p14:section>
        <p14:section name="Thank you" id="{D91FC7A0-3EE4-4DC8-9355-D051C3AB8190}">
          <p14:sldIdLst>
            <p14:sldId id="214748347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92D86-1C1B-44D3-A948-1DFA42A4A45F}" v="12" dt="2025-08-26T19:43:12.8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48" autoAdjust="0"/>
  </p:normalViewPr>
  <p:slideViewPr>
    <p:cSldViewPr snapToGrid="0">
      <p:cViewPr varScale="1">
        <p:scale>
          <a:sx n="108" d="100"/>
          <a:sy n="108" d="100"/>
        </p:scale>
        <p:origin x="13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43E0B-0C06-4460-AD20-70776DA8C88A}" type="datetimeFigureOut">
              <a:rPr lang="en-CA" smtClean="0"/>
              <a:t>2025-08-26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88918-6F47-4388-88DA-D2D9BBF9A52B}" type="slidenum">
              <a:rPr lang="en-CA" smtClean="0"/>
              <a:t>‹#›</a:t>
            </a:fld>
            <a:endParaRPr lang="en-CA"/>
          </a:p>
        </p:txBody>
      </p:sp>
    </p:spTree>
    <p:extLst>
      <p:ext uri="{BB962C8B-B14F-4D97-AF65-F5344CB8AC3E}">
        <p14:creationId xmlns:p14="http://schemas.microsoft.com/office/powerpoint/2010/main" val="24284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0988918-6F47-4388-88DA-D2D9BBF9A52B}" type="slidenum">
              <a:rPr lang="en-CA" smtClean="0"/>
              <a:t>1</a:t>
            </a:fld>
            <a:endParaRPr lang="en-CA"/>
          </a:p>
        </p:txBody>
      </p:sp>
    </p:spTree>
    <p:extLst>
      <p:ext uri="{BB962C8B-B14F-4D97-AF65-F5344CB8AC3E}">
        <p14:creationId xmlns:p14="http://schemas.microsoft.com/office/powerpoint/2010/main" val="305546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4039-8B7B-C91A-94C0-E1370F22C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F7AA8-F866-0B91-047C-831543C80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C317E-99DB-8220-189B-DD8D5FCA3568}"/>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600"/>
              </a:spcAft>
              <a:buClrTx/>
              <a:buSzTx/>
              <a:buFont typeface="Symbol" panose="05050102010706020507" pitchFamily="18" charset="2"/>
              <a:buNone/>
              <a:tabLst/>
              <a:defRPr/>
            </a:pPr>
            <a:r>
              <a:rPr lang="en-US" sz="1200" kern="1200">
                <a:solidFill>
                  <a:schemeClr val="tx1"/>
                </a:solidFill>
                <a:effectLst/>
                <a:latin typeface="+mn-lt"/>
                <a:ea typeface="+mn-ea"/>
                <a:cs typeface="+mn-cs"/>
              </a:rPr>
              <a:t>The Microsoft Purview family is here to help you secure and govern data across third party IaaS and SaaS, multi-platform data environment, while helping you meet compliance requirements you may be subject to. Purview brings simplicity with a comprehensive set of solutions built on a platform of shared capabilities, that helps keep your most important asset, data, safe.</a:t>
            </a:r>
          </a:p>
          <a:p>
            <a:pPr marL="0" marR="0" lvl="0" indent="0">
              <a:lnSpc>
                <a:spcPct val="107000"/>
              </a:lnSpc>
              <a:spcAft>
                <a:spcPts val="600"/>
              </a:spcAft>
              <a:buFont typeface="Symbol" panose="05050102010706020507" pitchFamily="18" charset="2"/>
              <a:buNone/>
            </a:pPr>
            <a:endParaRPr lang="en-US" sz="1800">
              <a:effectLst/>
              <a:latin typeface="Segoe UI" panose="020B0502040204020203"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F76F19A-7FC5-CD7F-95E8-79851F3CE7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15AC0-17C1-466E-8AC1-113BF458A5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7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30A5D-F8EB-B3FD-89BF-61B86C135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8AB88-F25F-23A1-781F-10F8A0BF2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2ECE8-8C18-45D4-CE9B-D34B8109D03E}"/>
              </a:ext>
            </a:extLst>
          </p:cNvPr>
          <p:cNvSpPr>
            <a:spLocks noGrp="1"/>
          </p:cNvSpPr>
          <p:nvPr>
            <p:ph type="body" idx="1"/>
          </p:nvPr>
        </p:nvSpPr>
        <p:spPr/>
        <p:txBody>
          <a:bodyPr/>
          <a:lstStyle/>
          <a:p>
            <a:r>
              <a:rPr lang="en-US"/>
              <a:t>When it comes to Agents in Microsoft 365, Purview not only secures the grounding data in Microsoft 365 and Beyond, such as SharePoint and Dataverse, it also secures the interactions, or prompts and responses, users have with the agents.</a:t>
            </a:r>
          </a:p>
        </p:txBody>
      </p:sp>
      <p:sp>
        <p:nvSpPr>
          <p:cNvPr id="4" name="Slide Number Placeholder 3">
            <a:extLst>
              <a:ext uri="{FF2B5EF4-FFF2-40B4-BE49-F238E27FC236}">
                <a16:creationId xmlns:a16="http://schemas.microsoft.com/office/drawing/2014/main" id="{0265D030-922B-9978-0C0D-981A4689CB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33B71-7C77-4380-8EAE-A5FBB639D2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425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Power platform connectors are MIP aware! labels from original grounding data like outlook, excel, word, </a:t>
            </a:r>
            <a:r>
              <a:rPr lang="en-US" sz="1200" kern="1200" err="1">
                <a:solidFill>
                  <a:schemeClr val="tx1"/>
                </a:solidFill>
                <a:effectLst/>
                <a:latin typeface="+mn-lt"/>
                <a:ea typeface="+mn-ea"/>
                <a:cs typeface="+mn-cs"/>
              </a:rPr>
              <a:t>sql</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 are passed through MCS experiences and interactions, and logged.</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226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171450" indent="-171450">
              <a:buFont typeface="Arial" panose="020B0604020202020204" pitchFamily="34" charset="0"/>
              <a:buChar char="•"/>
            </a:pPr>
            <a:r>
              <a:rPr lang="en-US"/>
              <a:t>This demo auto plays to highlight the summary from reference information the user has extract permissions</a:t>
            </a:r>
          </a:p>
          <a:p>
            <a:pPr marL="171450" indent="-171450">
              <a:buFont typeface="Arial" panose="020B0604020202020204" pitchFamily="34" charset="0"/>
              <a:buChar char="•"/>
            </a:pPr>
            <a:r>
              <a:rPr lang="en-US"/>
              <a:t>Then information about relevant references where the user does not have extract permissions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559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25357B-8F40-42E9-BE27-6FDDE825A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24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AD29A-CF84-AE73-D5FB-9735D81B1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F84A7-6D1F-AF57-DED5-8E0C04EB4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0B0B2-5124-045D-56A7-4489B42F8BCB}"/>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7CE91BC1-C776-5A42-2FA2-42B1960941D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A3C04A-0F85-471B-962F-1BFA5162AC9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1C4DA09-68B7-92B1-F65C-E21152C9B1F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2A2B95-D97C-CBBE-EA49-641C4F23843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70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E54BD-BA26-7DEA-3A9C-2C961A9DE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53F98-02F0-18F4-434B-4165021FF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DA786-0209-2869-B18F-4006DD8D772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0E87DD98-E4AD-540B-3685-0C1A60C4587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09273FC-5378-D72F-FEE7-79944175DA1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3AA472-887D-9900-682F-F1304E4A418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65081A9-F1E4-82ED-07C1-409B1D78E87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749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4" Type="http://schemas.openxmlformats.org/officeDocument/2006/relationships/image" Target="../media/image4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_DeepBlue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wrap="square"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8" name="Graphic 7">
            <a:extLst>
              <a:ext uri="{FF2B5EF4-FFF2-40B4-BE49-F238E27FC236}">
                <a16:creationId xmlns:a16="http://schemas.microsoft.com/office/drawing/2014/main" id="{BD9428AD-B633-02B5-61A5-2A50E8221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02391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bg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CD01FD41-9F48-9A53-A036-BAAB2AA381B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93324" y="298625"/>
            <a:ext cx="2869352" cy="865070"/>
          </a:xfrm>
          <a:prstGeom prst="rect">
            <a:avLst/>
          </a:prstGeom>
        </p:spPr>
      </p:pic>
    </p:spTree>
    <p:extLst>
      <p:ext uri="{BB962C8B-B14F-4D97-AF65-F5344CB8AC3E}">
        <p14:creationId xmlns:p14="http://schemas.microsoft.com/office/powerpoint/2010/main" val="4250831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5078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961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3479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14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706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8437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1140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81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0825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le_TechGreen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5DE38648-77F3-5DB8-11F5-6C889795D7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87599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481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5152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337424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5275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9017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30039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58965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08591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3636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6942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_ScanPhoto_Full page">
    <p:bg>
      <p:bgRef idx="1001">
        <a:schemeClr val="bg2"/>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7770F8B-6389-38F6-158F-34F7B9C3CC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6" y="0"/>
            <a:ext cx="1219084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737800" cy="1231106"/>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4E63FD98-6E83-047F-16B0-189D367E21F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89702" y="296820"/>
            <a:ext cx="2876596" cy="868680"/>
          </a:xfrm>
          <a:prstGeom prst="rect">
            <a:avLst/>
          </a:prstGeom>
        </p:spPr>
      </p:pic>
    </p:spTree>
    <p:extLst>
      <p:ext uri="{BB962C8B-B14F-4D97-AF65-F5344CB8AC3E}">
        <p14:creationId xmlns:p14="http://schemas.microsoft.com/office/powerpoint/2010/main" val="4209647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56">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24107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7458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4841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5377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08391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46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39659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6405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06710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90663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_ScanPhotoYellow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810" y="0"/>
            <a:ext cx="1218438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7860B354-BE5F-C0AC-B3F2-CC18D93014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410451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2737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045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08820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837770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1812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759518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9029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315589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2796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39479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le_Tech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038751CA-6D44-D7DD-C14B-AA86A71600B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77397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_Tech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8" y="0"/>
            <a:ext cx="12188949"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25562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_Tech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9" y="0"/>
            <a:ext cx="12188947"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83040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_Tech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9" y="0"/>
            <a:ext cx="12188947"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32308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_Tech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40" y="0"/>
            <a:ext cx="12188945"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19264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_Deep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C9BB26-0529-B32F-DBDF-B5811CDA49E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37" y="0"/>
            <a:ext cx="12188952"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901425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_Deep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7" y="0"/>
            <a:ext cx="12188951"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8461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_Deep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7" y="0"/>
            <a:ext cx="12188951"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90319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_Deep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8" y="0"/>
            <a:ext cx="12188949"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12936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045854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628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le_ScanPhoto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8815E3F5-2509-8AA1-7C04-39C483C403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86213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A12984-B73F-E698-6D32-0F4ABF2659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Sans Display" pitchFamily="2" charset="0"/>
              </a:rPr>
              <a:t>© Copyright Microsoft Corporation. All rights reserved. </a:t>
            </a:r>
          </a:p>
        </p:txBody>
      </p:sp>
      <p:sp>
        <p:nvSpPr>
          <p:cNvPr id="8" name="Title 7">
            <a:extLst>
              <a:ext uri="{FF2B5EF4-FFF2-40B4-BE49-F238E27FC236}">
                <a16:creationId xmlns:a16="http://schemas.microsoft.com/office/drawing/2014/main" id="{D5C9331B-8BBD-9951-13DE-8C91EF5F86AE}"/>
              </a:ext>
            </a:extLst>
          </p:cNvPr>
          <p:cNvSpPr>
            <a:spLocks noGrp="1"/>
          </p:cNvSpPr>
          <p:nvPr>
            <p:ph type="title" hasCustomPrompt="1"/>
          </p:nvPr>
        </p:nvSpPr>
        <p:spPr>
          <a:xfrm>
            <a:off x="588263" y="3152001"/>
            <a:ext cx="11018520" cy="553998"/>
          </a:xfrm>
        </p:spPr>
        <p:txBody>
          <a:bodyPr/>
          <a:lstStyle>
            <a:lvl1pPr>
              <a:defRPr>
                <a:solidFill>
                  <a:schemeClr val="bg1"/>
                </a:solidFill>
              </a:defRPr>
            </a:lvl1pPr>
          </a:lstStyle>
          <a:p>
            <a:r>
              <a:rPr lang="en-US"/>
              <a:t>Thank you.</a:t>
            </a:r>
          </a:p>
        </p:txBody>
      </p:sp>
      <p:pic>
        <p:nvPicPr>
          <p:cNvPr id="3" name="Graphic 2">
            <a:extLst>
              <a:ext uri="{FF2B5EF4-FFF2-40B4-BE49-F238E27FC236}">
                <a16:creationId xmlns:a16="http://schemas.microsoft.com/office/drawing/2014/main" id="{3CDE2366-C38A-14DB-1D59-102DF31D6F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60956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CCA3-42DB-DAF5-BC2D-95BF810B4B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CAFEDC-CE20-6B83-51FB-155879033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C6FE6-09D2-5910-0074-385B1E9889FF}"/>
              </a:ext>
            </a:extLst>
          </p:cNvPr>
          <p:cNvSpPr>
            <a:spLocks noGrp="1"/>
          </p:cNvSpPr>
          <p:nvPr>
            <p:ph type="dt" sz="half" idx="10"/>
          </p:nvPr>
        </p:nvSpPr>
        <p:spPr/>
        <p:txBody>
          <a:bodyPr/>
          <a:lstStyle/>
          <a:p>
            <a:fld id="{9DC271AD-D6B2-4FB3-ADB0-57AC4003F183}" type="datetimeFigureOut">
              <a:rPr lang="en-US" smtClean="0"/>
              <a:t>8/26/2025</a:t>
            </a:fld>
            <a:endParaRPr lang="en-US"/>
          </a:p>
        </p:txBody>
      </p:sp>
      <p:sp>
        <p:nvSpPr>
          <p:cNvPr id="5" name="Footer Placeholder 4">
            <a:extLst>
              <a:ext uri="{FF2B5EF4-FFF2-40B4-BE49-F238E27FC236}">
                <a16:creationId xmlns:a16="http://schemas.microsoft.com/office/drawing/2014/main" id="{04DC29A1-5A13-D9BC-168F-C91594045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CE016-6534-1675-B29D-5DB86C976CF8}"/>
              </a:ext>
            </a:extLst>
          </p:cNvPr>
          <p:cNvSpPr>
            <a:spLocks noGrp="1"/>
          </p:cNvSpPr>
          <p:nvPr>
            <p:ph type="sldNum" sz="quarter" idx="12"/>
          </p:nvPr>
        </p:nvSpPr>
        <p:spPr/>
        <p:txBody>
          <a:bodyPr/>
          <a:lstStyle/>
          <a:p>
            <a:fld id="{E36C5C7F-399B-415A-91C1-20AB02938EAA}" type="slidenum">
              <a:rPr lang="en-US" smtClean="0"/>
              <a:t>‹#›</a:t>
            </a:fld>
            <a:endParaRPr lang="en-US"/>
          </a:p>
        </p:txBody>
      </p:sp>
    </p:spTree>
    <p:extLst>
      <p:ext uri="{BB962C8B-B14F-4D97-AF65-F5344CB8AC3E}">
        <p14:creationId xmlns:p14="http://schemas.microsoft.com/office/powerpoint/2010/main" val="31896075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99513"/>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lank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9675-1EDC-10A9-79BB-CA60778FC665}"/>
              </a:ext>
            </a:extLst>
          </p:cNvPr>
          <p:cNvSpPr>
            <a:spLocks noGrp="1"/>
          </p:cNvSpPr>
          <p:nvPr>
            <p:ph type="title" hasCustomPrompt="1"/>
          </p:nvPr>
        </p:nvSpPr>
        <p:spPr>
          <a:xfrm>
            <a:off x="588263" y="-824268"/>
            <a:ext cx="11018520" cy="553998"/>
          </a:xfrm>
        </p:spPr>
        <p:txBody>
          <a:bodyPr anchor="b"/>
          <a:lstStyle>
            <a:lvl1pPr>
              <a:defRPr>
                <a:solidFill>
                  <a:srgbClr val="B1B3B3"/>
                </a:solidFill>
              </a:defRPr>
            </a:lvl1pPr>
          </a:lstStyle>
          <a:p>
            <a:r>
              <a:rPr lang="en-US"/>
              <a:t>Title</a:t>
            </a:r>
          </a:p>
        </p:txBody>
      </p:sp>
    </p:spTree>
    <p:extLst>
      <p:ext uri="{BB962C8B-B14F-4D97-AF65-F5344CB8AC3E}">
        <p14:creationId xmlns:p14="http://schemas.microsoft.com/office/powerpoint/2010/main" val="2322990865"/>
      </p:ext>
    </p:extLst>
  </p:cSld>
  <p:clrMapOvr>
    <a:masterClrMapping/>
  </p:clrMapOvr>
  <p:transition>
    <p:fade/>
  </p:transition>
  <p:hf sldNum="0" hdr="0" ftr="0" dt="0"/>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43208B3-217E-A316-BD41-000CF45068A3}"/>
              </a:ext>
            </a:extLst>
          </p:cNvPr>
          <p:cNvSpPr/>
          <p:nvPr userDrawn="1"/>
        </p:nvSpPr>
        <p:spPr>
          <a:xfrm>
            <a:off x="322521" y="283028"/>
            <a:ext cx="11546958" cy="6291943"/>
          </a:xfrm>
          <a:prstGeom prst="roundRect">
            <a:avLst>
              <a:gd name="adj" fmla="val 3511"/>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FF20-C27F-3AD6-A7BF-EF405F6887D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18322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68124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_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231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Title_ScanPhotoYellow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7421E148-BBFE-D8FE-072E-60B33068959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79762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le_DeepBlue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descr="A blue and pink background&#10;&#10;Description automatically generated">
            <a:extLst>
              <a:ext uri="{FF2B5EF4-FFF2-40B4-BE49-F238E27FC236}">
                <a16:creationId xmlns:a16="http://schemas.microsoft.com/office/drawing/2014/main" id="{8C511F3E-C2F4-50DE-5931-5DBFE85F1C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A7E6D338-DBD7-96C7-88EB-ED6DB0C6F6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45130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_Title_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3" name="Graphic 2">
            <a:extLst>
              <a:ext uri="{FF2B5EF4-FFF2-40B4-BE49-F238E27FC236}">
                <a16:creationId xmlns:a16="http://schemas.microsoft.com/office/drawing/2014/main" id="{4E9BD52B-1FD8-7732-210F-3AFB690CB0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890018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ags" Target="../tags/tag1.xml"/><Relationship Id="rId7" Type="http://schemas.openxmlformats.org/officeDocument/2006/relationships/slideLayout" Target="../slideLayouts/slideLayout7.xml"/><Relationship Id="rId71"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3.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6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9" imgW="532" imgH="530" progId="TCLayout.ActiveDocument.1">
                  <p:embed/>
                </p:oleObj>
              </mc:Choice>
              <mc:Fallback>
                <p:oleObj name="think-cell Slide" r:id="rId69"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70"/>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1">
            <a:extLst>
              <a:ext uri="{96DAC541-7B7A-43D3-8B79-37D633B846F1}">
                <asvg:svgBlip xmlns:asvg="http://schemas.microsoft.com/office/drawing/2016/SVG/main" r:embed="rId7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50505661"/>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 id="2147484024" r:id="rId33"/>
    <p:sldLayoutId id="2147484025" r:id="rId34"/>
    <p:sldLayoutId id="2147484026" r:id="rId35"/>
    <p:sldLayoutId id="2147484027" r:id="rId36"/>
    <p:sldLayoutId id="2147484028" r:id="rId37"/>
    <p:sldLayoutId id="2147484029" r:id="rId38"/>
    <p:sldLayoutId id="2147484030" r:id="rId39"/>
    <p:sldLayoutId id="2147484031" r:id="rId40"/>
    <p:sldLayoutId id="2147484032" r:id="rId41"/>
    <p:sldLayoutId id="2147484033" r:id="rId42"/>
    <p:sldLayoutId id="2147484034" r:id="rId43"/>
    <p:sldLayoutId id="2147484035" r:id="rId44"/>
    <p:sldLayoutId id="2147484036" r:id="rId45"/>
    <p:sldLayoutId id="2147484037" r:id="rId46"/>
    <p:sldLayoutId id="2147484038" r:id="rId47"/>
    <p:sldLayoutId id="2147484039" r:id="rId48"/>
    <p:sldLayoutId id="2147484040" r:id="rId49"/>
    <p:sldLayoutId id="2147484041" r:id="rId50"/>
    <p:sldLayoutId id="2147484042" r:id="rId51"/>
    <p:sldLayoutId id="2147484043" r:id="rId52"/>
    <p:sldLayoutId id="2147484044" r:id="rId53"/>
    <p:sldLayoutId id="2147484045" r:id="rId54"/>
    <p:sldLayoutId id="2147484046" r:id="rId55"/>
    <p:sldLayoutId id="2147484047" r:id="rId56"/>
    <p:sldLayoutId id="2147484048" r:id="rId57"/>
    <p:sldLayoutId id="2147484049" r:id="rId58"/>
    <p:sldLayoutId id="2147484050" r:id="rId59"/>
    <p:sldLayoutId id="2147484051" r:id="rId60"/>
    <p:sldLayoutId id="2147484052" r:id="rId61"/>
    <p:sldLayoutId id="2147484053" r:id="rId62"/>
    <p:sldLayoutId id="2147484054" r:id="rId63"/>
    <p:sldLayoutId id="2147484055" r:id="rId64"/>
    <p:sldLayoutId id="2147484058" r:id="rId65"/>
    <p:sldLayoutId id="2147484059" r:id="rId6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purview/ai-microsoft-purview" TargetMode="External"/><Relationship Id="rId7" Type="http://schemas.openxmlformats.org/officeDocument/2006/relationships/hyperlink" Target="https://aka.ms/PurviewDeploymentModels/SecureByDefault"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DSPMforAI/Oversharing" TargetMode="External"/><Relationship Id="rId5" Type="http://schemas.openxmlformats.org/officeDocument/2006/relationships/hyperlink" Target="https://aka.ms/DSPMforAI/Deploy" TargetMode="External"/><Relationship Id="rId4" Type="http://schemas.openxmlformats.org/officeDocument/2006/relationships/hyperlink" Target="https://aka.ms/JoinCommunit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purview/register-scan-dataverse?tabs=MI"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hyperlink" Target="https://learn.microsoft.com/en-us/power-platform/admin/wp-security" TargetMode="External"/><Relationship Id="rId5" Type="http://schemas.openxmlformats.org/officeDocument/2006/relationships/hyperlink" Target="https://learn.microsoft.com/en-us/purview/data-map-sensitivity-labels-apply" TargetMode="External"/><Relationship Id="rId4" Type="http://schemas.openxmlformats.org/officeDocument/2006/relationships/hyperlink" Target="https://learn.microsoft.com/en-us/microsoft-copilot-studio/sensitivity-label-copilot-studio"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aka.ms/PurviewDeploymentModels/SecureM365Agents" TargetMode="Externa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64.gif"/></Relationships>
</file>

<file path=ppt/slides/_rels/slide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57B1F-21ED-1423-67C9-D49CBC4D682A}"/>
              </a:ext>
            </a:extLst>
          </p:cNvPr>
          <p:cNvSpPr>
            <a:spLocks noGrp="1"/>
          </p:cNvSpPr>
          <p:nvPr>
            <p:ph type="title"/>
          </p:nvPr>
        </p:nvSpPr>
        <p:spPr>
          <a:xfrm>
            <a:off x="584199" y="2202020"/>
            <a:ext cx="9657081" cy="2031325"/>
          </a:xfrm>
        </p:spPr>
        <p:txBody>
          <a:bodyPr wrap="square">
            <a:spAutoFit/>
          </a:bodyPr>
          <a:lstStyle/>
          <a:p>
            <a:r>
              <a:rPr lang="en-US">
                <a:cs typeface="Segoe UI"/>
              </a:rPr>
              <a:t>Secure Agents in Microsoft 365</a:t>
            </a:r>
            <a:br>
              <a:rPr lang="en-US">
                <a:cs typeface="Segoe UI"/>
              </a:rPr>
            </a:br>
            <a:r>
              <a:rPr lang="en-US" sz="2000">
                <a:cs typeface="Segoe UI"/>
              </a:rPr>
              <a:t>from grounding data to interactions </a:t>
            </a:r>
            <a:br>
              <a:rPr lang="en-US"/>
            </a:br>
            <a:br>
              <a:rPr lang="en-US"/>
            </a:br>
            <a:r>
              <a:rPr lang="en-US" sz="3200">
                <a:cs typeface="Segoe UI"/>
              </a:rPr>
              <a:t>A Microsoft Purview deployment blueprint </a:t>
            </a:r>
            <a:endParaRPr lang="en-US">
              <a:cs typeface="Segoe UI"/>
            </a:endParaRPr>
          </a:p>
        </p:txBody>
      </p:sp>
    </p:spTree>
    <p:extLst>
      <p:ext uri="{BB962C8B-B14F-4D97-AF65-F5344CB8AC3E}">
        <p14:creationId xmlns:p14="http://schemas.microsoft.com/office/powerpoint/2010/main" val="40254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B4C3B-8F7F-E2B2-1706-0F708B06FB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F5EDC-3EAC-FAD8-08EA-08D3BAD40086}"/>
              </a:ext>
            </a:extLst>
          </p:cNvPr>
          <p:cNvSpPr>
            <a:spLocks noGrp="1"/>
          </p:cNvSpPr>
          <p:nvPr>
            <p:ph type="title"/>
          </p:nvPr>
        </p:nvSpPr>
        <p:spPr/>
        <p:txBody>
          <a:bodyPr/>
          <a:lstStyle/>
          <a:p>
            <a:r>
              <a:rPr lang="en-US"/>
              <a:t>Protect grounding data</a:t>
            </a:r>
          </a:p>
        </p:txBody>
      </p:sp>
      <p:sp>
        <p:nvSpPr>
          <p:cNvPr id="3" name="Text Placeholder 2">
            <a:extLst>
              <a:ext uri="{FF2B5EF4-FFF2-40B4-BE49-F238E27FC236}">
                <a16:creationId xmlns:a16="http://schemas.microsoft.com/office/drawing/2014/main" id="{A538E061-4FE2-BFA3-2DE4-EC2791A07555}"/>
              </a:ext>
            </a:extLst>
          </p:cNvPr>
          <p:cNvSpPr>
            <a:spLocks noGrp="1"/>
          </p:cNvSpPr>
          <p:nvPr>
            <p:ph type="body" sz="quarter" idx="10"/>
          </p:nvPr>
        </p:nvSpPr>
        <p:spPr>
          <a:xfrm>
            <a:off x="586390" y="1434370"/>
            <a:ext cx="11018520" cy="5037982"/>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ea typeface="Calibri"/>
                <a:cs typeface="Times New Roman"/>
              </a:rPr>
              <a:t>Apply sensitivity label to SharePoint and Dataverse</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Reduce stale data to improve agent response accuracy with Purview Data Lifecycle Management (DLM)</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Restrict sensitive files labeled with specific sensitivity labels from Copilot processing and acting as knowledge source with </a:t>
            </a:r>
            <a:r>
              <a:rPr lang="en-US">
                <a:cs typeface="Segoe UI"/>
              </a:rPr>
              <a:t>Purview Data loss prevention (DLP) </a:t>
            </a:r>
            <a:r>
              <a:rPr lang="en-US">
                <a:solidFill>
                  <a:srgbClr val="000000"/>
                </a:solidFill>
              </a:rPr>
              <a:t>for Copilot</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Implement Data policies for Dataverse to restrict sensitive data from being used as knowledge source for agents</a:t>
            </a:r>
            <a:endParaRPr lang="en-US">
              <a:solidFill>
                <a:srgbClr val="000000"/>
              </a:solidFill>
              <a:cs typeface="Segoe UI"/>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cs typeface="Segoe UI"/>
              </a:rPr>
              <a:t>Implement </a:t>
            </a:r>
            <a:r>
              <a:rPr lang="en-US">
                <a:cs typeface="Segoe UI"/>
              </a:rPr>
              <a:t>oversharing DLP policy for SharePoint/OneDrive to detect anyone sharing links for labeled and unlabeled data</a:t>
            </a:r>
            <a:endParaRPr lang="en-US">
              <a:solidFill>
                <a:srgbClr val="000000"/>
              </a:solidFill>
            </a:endParaRPr>
          </a:p>
        </p:txBody>
      </p:sp>
    </p:spTree>
    <p:extLst>
      <p:ext uri="{BB962C8B-B14F-4D97-AF65-F5344CB8AC3E}">
        <p14:creationId xmlns:p14="http://schemas.microsoft.com/office/powerpoint/2010/main" val="31415732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8213F-D0C6-6051-691F-BD643F030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65A23-2C03-B20E-F6B0-30F1320F081F}"/>
              </a:ext>
            </a:extLst>
          </p:cNvPr>
          <p:cNvSpPr>
            <a:spLocks noGrp="1"/>
          </p:cNvSpPr>
          <p:nvPr>
            <p:ph type="title"/>
          </p:nvPr>
        </p:nvSpPr>
        <p:spPr/>
        <p:txBody>
          <a:bodyPr/>
          <a:lstStyle/>
          <a:p>
            <a:r>
              <a:rPr lang="en-US"/>
              <a:t>Protect interactions</a:t>
            </a:r>
          </a:p>
        </p:txBody>
      </p:sp>
      <p:sp>
        <p:nvSpPr>
          <p:cNvPr id="3" name="Text Placeholder 2">
            <a:extLst>
              <a:ext uri="{FF2B5EF4-FFF2-40B4-BE49-F238E27FC236}">
                <a16:creationId xmlns:a16="http://schemas.microsoft.com/office/drawing/2014/main" id="{F259AB08-3C93-E58A-81A9-D31FC02425C8}"/>
              </a:ext>
            </a:extLst>
          </p:cNvPr>
          <p:cNvSpPr>
            <a:spLocks noGrp="1"/>
          </p:cNvSpPr>
          <p:nvPr>
            <p:ph type="body" sz="quarter" idx="10"/>
          </p:nvPr>
        </p:nvSpPr>
        <p:spPr>
          <a:xfrm>
            <a:off x="586390" y="1434370"/>
            <a:ext cx="11018520" cy="3424079"/>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ea typeface="Calibri"/>
                <a:cs typeface="Times New Roman"/>
              </a:rPr>
              <a:t>Sensitivity labels applied to data in SharePoint and Dataverse is automatically inherited and respected by the conversation</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Restrict Copilot from processing sensitive files referenced in interactions with DLP for Copilot, which also </a:t>
            </a:r>
            <a:r>
              <a:rPr lang="en-US"/>
              <a:t>ensures the sensitive prompts are not used for web query</a:t>
            </a:r>
            <a:endParaRPr lang="en-US">
              <a:solidFill>
                <a:srgbClr val="000000"/>
              </a:solidFill>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Detect Risky AI interactions with Purview Insider risk management (IRM)’s Risky AI policy</a:t>
            </a:r>
            <a:endParaRPr lang="en-US" baseline="3000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2073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2D34-4E87-7C45-FA2A-07533DB10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963B0-97FD-6D85-D192-FBFFCC6081BC}"/>
              </a:ext>
            </a:extLst>
          </p:cNvPr>
          <p:cNvSpPr>
            <a:spLocks noGrp="1"/>
          </p:cNvSpPr>
          <p:nvPr>
            <p:ph type="title"/>
          </p:nvPr>
        </p:nvSpPr>
        <p:spPr/>
        <p:txBody>
          <a:bodyPr/>
          <a:lstStyle/>
          <a:p>
            <a:r>
              <a:rPr lang="en-US"/>
              <a:t>Govern interaction data</a:t>
            </a:r>
          </a:p>
        </p:txBody>
      </p:sp>
      <p:sp>
        <p:nvSpPr>
          <p:cNvPr id="3" name="Text Placeholder 2">
            <a:extLst>
              <a:ext uri="{FF2B5EF4-FFF2-40B4-BE49-F238E27FC236}">
                <a16:creationId xmlns:a16="http://schemas.microsoft.com/office/drawing/2014/main" id="{CD941826-05E4-CFCF-962B-C8F1E033788F}"/>
              </a:ext>
            </a:extLst>
          </p:cNvPr>
          <p:cNvSpPr>
            <a:spLocks noGrp="1"/>
          </p:cNvSpPr>
          <p:nvPr>
            <p:ph type="body" sz="quarter" idx="10"/>
          </p:nvPr>
        </p:nvSpPr>
        <p:spPr>
          <a:xfrm>
            <a:off x="586390" y="1434370"/>
            <a:ext cx="11018520" cy="5084469"/>
          </a:xfrm>
        </p:spPr>
        <p:txBody>
          <a:bodyPr/>
          <a:lstStyle/>
          <a:p>
            <a:pPr marL="457200" indent="-457200">
              <a:buFont typeface="Arial" panose="020B0604020202020204" pitchFamily="34" charset="0"/>
              <a:buChar char="•"/>
              <a:defRPr/>
            </a:pPr>
            <a:r>
              <a:rPr lang="en-US"/>
              <a:t>Retain interactions for future investigations, and delete interactions based on retention requirements to reduce risk and liability with Purview DLM policies</a:t>
            </a:r>
          </a:p>
          <a:p>
            <a:pPr marL="457200" lvl="0" indent="-457200">
              <a:buFont typeface="Arial" panose="020B0604020202020204" pitchFamily="34" charset="0"/>
              <a:buChar char="•"/>
              <a:defRPr/>
            </a:pPr>
            <a:r>
              <a:rPr lang="en-US"/>
              <a:t>Detect inappropriate behaviors with Purview Communication Compliance (CC) policies with built-in classifiers such as jailbreak, harassment, inappropriate images, etc.</a:t>
            </a:r>
          </a:p>
          <a:p>
            <a:pPr marL="457200" indent="-457200">
              <a:buFont typeface="Arial" panose="020B0604020202020204" pitchFamily="34" charset="0"/>
              <a:buChar char="•"/>
              <a:defRPr/>
            </a:pPr>
            <a:r>
              <a:rPr lang="en-US"/>
              <a:t>Investigate legal and internal cases with Purview eDiscovery</a:t>
            </a:r>
          </a:p>
          <a:p>
            <a:pPr marL="457200" indent="-457200">
              <a:buFont typeface="Arial" panose="020B0604020202020204" pitchFamily="34" charset="0"/>
              <a:buChar char="•"/>
              <a:defRPr/>
            </a:pPr>
            <a:r>
              <a:rPr lang="en-US"/>
              <a:t>Investigate interactions and grounding data leveraging the power of AI with Purview Data security investigations (DSI)</a:t>
            </a:r>
          </a:p>
          <a:p>
            <a:pPr marL="457200" indent="-457200">
              <a:buFont typeface="Arial" panose="020B0604020202020204" pitchFamily="34" charset="0"/>
              <a:buChar char="•"/>
              <a:defRPr/>
            </a:pPr>
            <a:r>
              <a:rPr lang="en-US">
                <a:solidFill>
                  <a:srgbClr val="000000"/>
                </a:solidFill>
              </a:rPr>
              <a:t>Identify &amp; address gaps in meeting AI regulations with Purview Compliance Manager (CM)</a:t>
            </a:r>
          </a:p>
        </p:txBody>
      </p:sp>
    </p:spTree>
    <p:extLst>
      <p:ext uri="{BB962C8B-B14F-4D97-AF65-F5344CB8AC3E}">
        <p14:creationId xmlns:p14="http://schemas.microsoft.com/office/powerpoint/2010/main" val="12534106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9C1CF-52B4-0660-A1D9-A5B76E13D640}"/>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BAF49A1A-191F-5B90-2922-A2066F8C569F}"/>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4CDE3C68-7B6B-2798-7488-EB1EF99F9CAC}"/>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F36A7D48-CC6A-AA58-4D71-B86C22381792}"/>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E3FBA3A3-C5CD-E0BA-A5E3-2C5429D76F11}"/>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B176D6A0-0D80-90DA-CAE4-4648241539C1}"/>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Additional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3E42A58A-2CED-61F7-B028-584EB4AACF18}"/>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F329E5D7-3FAA-887F-D0AC-DF5A8E7186F4}"/>
              </a:ext>
            </a:extLst>
          </p:cNvPr>
          <p:cNvSpPr txBox="1">
            <a:spLocks/>
          </p:cNvSpPr>
          <p:nvPr/>
        </p:nvSpPr>
        <p:spPr>
          <a:xfrm>
            <a:off x="4483103" y="1136064"/>
            <a:ext cx="6680196" cy="4585871"/>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Data security and protections for AI with Microsoft Purview: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3">
                  <a:extLst>
                    <a:ext uri="{A12FA001-AC4F-418D-AE19-62706E023703}">
                      <ahyp:hlinkClr xmlns:ahyp="http://schemas.microsoft.com/office/drawing/2018/hyperlinkcolor" val="tx"/>
                    </a:ext>
                  </a:extLst>
                </a:hlinkClick>
              </a:rPr>
              <a:t>Microsoft Purview data security and compliance protections for Microsoft 365 Copilot and other generative AI apps | Microsoft Learn</a:t>
            </a:r>
            <a:r>
              <a:rPr kumimoji="0" lang="en-US" sz="1900" b="0" i="0" u="none" strike="noStrike" kern="1200" cap="none" spc="0" normalizeH="0" baseline="0" noProof="0">
                <a:ln>
                  <a:noFill/>
                </a:ln>
                <a:solidFill>
                  <a:srgbClr val="0078D4"/>
                </a:solidFill>
                <a:effectLst/>
                <a:uLnTx/>
                <a:uFillTx/>
                <a:latin typeface="Segoe UI"/>
                <a:ea typeface="+mn-ea"/>
                <a:cs typeface="Segoe UI"/>
              </a:rPr>
              <a:t> </a:t>
            </a:r>
            <a:br>
              <a:rPr lang="en-US" sz="1900">
                <a:solidFill>
                  <a:srgbClr val="0078D4"/>
                </a:solidFill>
                <a:latin typeface="Segoe UI"/>
                <a:cs typeface="Segoe UI"/>
              </a:rPr>
            </a:br>
            <a:endParaRPr lang="en-US" sz="1900" b="0" i="0" u="none" strike="noStrike" kern="1200" cap="none" spc="0" normalizeH="0" baseline="0" noProof="0">
              <a:ln>
                <a:noFill/>
              </a:ln>
              <a:solidFill>
                <a:srgbClr val="0078D4"/>
              </a:solidFill>
              <a:effectLst/>
              <a:uLnTx/>
              <a:uFillTx/>
              <a:latin typeface="Segoe UI"/>
              <a:cs typeface="Segoe UI" panose="020B0502040204020203" pitchFamily="34" charset="0"/>
            </a:endParaRPr>
          </a:p>
          <a:p>
            <a:pPr marL="0" marR="0" lvl="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Join the Microsoft customer connection program</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2000" b="0" i="0" u="none" strike="noStrike" kern="1200" cap="none" spc="0" normalizeH="0" baseline="0" noProof="0">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aka.ms/</a:t>
            </a:r>
            <a:r>
              <a:rPr kumimoji="0" lang="en-US" sz="2000" b="0" i="0" u="none" strike="noStrike" kern="1200" cap="none" spc="0" normalizeH="0" baseline="0" noProof="0" err="1">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JoinCommunity</a:t>
            </a:r>
            <a:endParaRPr kumimoji="0" lang="en-US" sz="20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Deployment guides: </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1900" b="0" i="0" u="none" strike="noStrike" kern="1200" cap="none" spc="0" normalizeH="0" baseline="0" noProof="0">
                <a:ln>
                  <a:noFill/>
                </a:ln>
                <a:solidFill>
                  <a:srgbClr val="000000"/>
                </a:solidFill>
                <a:effectLst/>
                <a:uLnTx/>
                <a:uFillTx/>
                <a:latin typeface="Segoe UI"/>
                <a:ea typeface="+mn-ea"/>
                <a:cs typeface="Segoe UI"/>
              </a:rPr>
              <a:t>DSPM for AI: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/Deploy</a:t>
            </a:r>
            <a:br>
              <a:rPr lang="en-US" sz="1900" b="0" i="0" u="none" strike="noStrike" kern="1200" cap="none" spc="0" normalizeH="0" baseline="0" noProof="0">
                <a:ln>
                  <a:noFill/>
                </a:ln>
                <a:effectLst/>
                <a:uLnTx/>
                <a:uFillTx/>
                <a:latin typeface="Segoe UI"/>
                <a:cs typeface="Segoe UI" panose="020B0502040204020203" pitchFamily="34" charset="0"/>
              </a:rPr>
            </a:br>
            <a:r>
              <a:rPr kumimoji="0" lang="en-US" sz="1900" b="0" i="0" u="none" strike="noStrike" kern="1200" cap="none" spc="0" normalizeH="0" baseline="0" noProof="0">
                <a:ln>
                  <a:noFill/>
                </a:ln>
                <a:solidFill>
                  <a:srgbClr val="091F2C"/>
                </a:solidFill>
                <a:effectLst/>
                <a:uLnTx/>
                <a:uFillTx/>
                <a:latin typeface="Segoe UI"/>
                <a:ea typeface="+mn-ea"/>
                <a:cs typeface="Segoe UI"/>
              </a:rPr>
              <a:t>Data Risk assessment: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/Oversharing</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Accelerate your Information Protection and Data Loss Prevention deployment: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7">
                  <a:extLst>
                    <a:ext uri="{A12FA001-AC4F-418D-AE19-62706E023703}">
                      <ahyp:hlinkClr xmlns:ahyp="http://schemas.microsoft.com/office/drawing/2018/hyperlinkcolor" val="tx"/>
                    </a:ext>
                  </a:extLst>
                </a:hlinkClick>
              </a:rPr>
              <a:t>https://aka.ms/PurviewDeploymentModels/SecureByDefault</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p:txBody>
      </p:sp>
    </p:spTree>
    <p:extLst>
      <p:ext uri="{BB962C8B-B14F-4D97-AF65-F5344CB8AC3E}">
        <p14:creationId xmlns:p14="http://schemas.microsoft.com/office/powerpoint/2010/main" val="14023652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205AC-539A-13E3-915A-846661878F62}"/>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525F5003-352E-1B03-91EB-A2C441C9F9A7}"/>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78D44C60-29B7-E0FF-0ED9-F20D7CC582E7}"/>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8354650F-FCD2-1110-0E15-012F8B9C669B}"/>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BD7D5492-654C-2F50-7D07-63639D0459CA}"/>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0E77412D-C6F2-3466-466D-5D8977E51506}"/>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Purview for Dataverse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C55CB392-158A-BECA-A6E7-3CCBE600EDD6}"/>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33E28CE8-DC6C-8D01-4FA0-556B97C81061}"/>
              </a:ext>
            </a:extLst>
          </p:cNvPr>
          <p:cNvSpPr txBox="1">
            <a:spLocks/>
          </p:cNvSpPr>
          <p:nvPr/>
        </p:nvSpPr>
        <p:spPr>
          <a:xfrm>
            <a:off x="4483103" y="1797783"/>
            <a:ext cx="6680196" cy="3262432"/>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1200"/>
              </a:spcAft>
              <a:defRPr/>
            </a:pPr>
            <a:r>
              <a:rPr lang="en-US" sz="1900">
                <a:solidFill>
                  <a:schemeClr val="accent2"/>
                </a:solidFill>
                <a:hlinkClick r:id="rId3">
                  <a:extLst>
                    <a:ext uri="{A12FA001-AC4F-418D-AE19-62706E023703}">
                      <ahyp:hlinkClr xmlns:ahyp="http://schemas.microsoft.com/office/drawing/2018/hyperlinkcolor" val="tx"/>
                    </a:ext>
                  </a:extLst>
                </a:hlinkClick>
              </a:rPr>
              <a:t>Connect to and manage Microsoft Dataverse in Microsoft Purview | Microsoft Learn </a:t>
            </a:r>
            <a:r>
              <a:rPr lang="en-US" sz="1900">
                <a:solidFill>
                  <a:schemeClr val="accent2"/>
                </a:solidFill>
              </a:rPr>
              <a:t>​</a:t>
            </a:r>
          </a:p>
          <a:p>
            <a:pPr>
              <a:spcBef>
                <a:spcPts val="1200"/>
              </a:spcBef>
              <a:spcAft>
                <a:spcPts val="1200"/>
              </a:spcAft>
              <a:defRPr/>
            </a:pPr>
            <a:r>
              <a:rPr lang="en-US" sz="1900">
                <a:solidFill>
                  <a:schemeClr val="accent2"/>
                </a:solidFill>
                <a:hlinkClick r:id="rId4">
                  <a:extLst>
                    <a:ext uri="{A12FA001-AC4F-418D-AE19-62706E023703}">
                      <ahyp:hlinkClr xmlns:ahyp="http://schemas.microsoft.com/office/drawing/2018/hyperlinkcolor" val="tx"/>
                    </a:ext>
                  </a:extLst>
                </a:hlinkClick>
              </a:rPr>
              <a:t>View sensitivity labels for SharePoint data sources - Microsoft Copilot Studio | Microsoft Learn</a:t>
            </a:r>
            <a:endParaRPr lang="en-US" sz="1900">
              <a:solidFill>
                <a:schemeClr val="accent2"/>
              </a:solidFill>
            </a:endParaRPr>
          </a:p>
          <a:p>
            <a:pPr>
              <a:spcBef>
                <a:spcPts val="1200"/>
              </a:spcBef>
              <a:spcAft>
                <a:spcPts val="1200"/>
              </a:spcAft>
              <a:defRPr/>
            </a:pPr>
            <a:r>
              <a:rPr lang="en-US" sz="1900">
                <a:solidFill>
                  <a:schemeClr val="accent2"/>
                </a:solidFill>
                <a:hlinkClick r:id="rId5">
                  <a:extLst>
                    <a:ext uri="{A12FA001-AC4F-418D-AE19-62706E023703}">
                      <ahyp:hlinkClr xmlns:ahyp="http://schemas.microsoft.com/office/drawing/2018/hyperlinkcolor" val="tx"/>
                    </a:ext>
                  </a:extLst>
                </a:hlinkClick>
              </a:rPr>
              <a:t>Apply sensitivity labels to your data in Microsoft Purview Data Map (preview) | Microsoft Learn </a:t>
            </a:r>
            <a:r>
              <a:rPr lang="en-US" sz="1900">
                <a:solidFill>
                  <a:schemeClr val="accent2"/>
                </a:solidFill>
              </a:rPr>
              <a:t>​​</a:t>
            </a:r>
          </a:p>
          <a:p>
            <a:pPr>
              <a:spcBef>
                <a:spcPts val="1200"/>
              </a:spcBef>
              <a:spcAft>
                <a:spcPts val="1200"/>
              </a:spcAft>
              <a:defRPr/>
            </a:pPr>
            <a:r>
              <a:rPr lang="en-US" sz="1900">
                <a:solidFill>
                  <a:schemeClr val="accent2"/>
                </a:solidFill>
                <a:hlinkClick r:id="rId6">
                  <a:extLst>
                    <a:ext uri="{A12FA001-AC4F-418D-AE19-62706E023703}">
                      <ahyp:hlinkClr xmlns:ahyp="http://schemas.microsoft.com/office/drawing/2018/hyperlinkcolor" val="tx"/>
                    </a:ext>
                  </a:extLst>
                </a:hlinkClick>
              </a:rPr>
              <a:t>Security in Microsoft Dataverse - Power Platform | Microsoft Learn</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p:txBody>
      </p:sp>
    </p:spTree>
    <p:extLst>
      <p:ext uri="{BB962C8B-B14F-4D97-AF65-F5344CB8AC3E}">
        <p14:creationId xmlns:p14="http://schemas.microsoft.com/office/powerpoint/2010/main" val="7558780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BAD8-F021-6CE9-F561-4C6492591FA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66060A0-2C37-7F22-9CD7-AED182DA0FCA}"/>
              </a:ext>
            </a:extLst>
          </p:cNvPr>
          <p:cNvSpPr txBox="1">
            <a:spLocks noGrp="1"/>
          </p:cNvSpPr>
          <p:nvPr>
            <p:ph type="title" idx="4294967295"/>
          </p:nvPr>
        </p:nvSpPr>
        <p:spPr>
          <a:xfrm>
            <a:off x="0" y="1935163"/>
            <a:ext cx="5270500" cy="135413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kumimoji="0" lang="en-US" sz="8800" b="0" i="0" u="none" strike="noStrike" kern="1200" cap="none" spc="-50" normalizeH="0" baseline="0" noProof="0">
                <a:ln w="3175">
                  <a:noFill/>
                </a:ln>
                <a:solidFill>
                  <a:schemeClr val="tx1"/>
                </a:solidFill>
                <a:effectLst/>
                <a:uLnTx/>
                <a:uFillTx/>
                <a:latin typeface="+mj-lt"/>
                <a:ea typeface="+mj-ea"/>
                <a:cs typeface="+mj-cs"/>
              </a:rPr>
              <a:t>Thank you</a:t>
            </a:r>
          </a:p>
        </p:txBody>
      </p:sp>
      <p:sp>
        <p:nvSpPr>
          <p:cNvPr id="6" name="TextBox 5">
            <a:extLst>
              <a:ext uri="{FF2B5EF4-FFF2-40B4-BE49-F238E27FC236}">
                <a16:creationId xmlns:a16="http://schemas.microsoft.com/office/drawing/2014/main" id="{97D43E47-5AA2-A1F9-7586-73CE3403D212}"/>
              </a:ext>
            </a:extLst>
          </p:cNvPr>
          <p:cNvSpPr txBox="1">
            <a:spLocks/>
          </p:cNvSpPr>
          <p:nvPr/>
        </p:nvSpPr>
        <p:spPr>
          <a:xfrm>
            <a:off x="1053431" y="3930577"/>
            <a:ext cx="8930330"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a:rPr>
              <a:t>Microsoft Deployment models</a:t>
            </a:r>
          </a:p>
        </p:txBody>
      </p:sp>
      <p:sp>
        <p:nvSpPr>
          <p:cNvPr id="7" name="TextBox 6">
            <a:extLst>
              <a:ext uri="{FF2B5EF4-FFF2-40B4-BE49-F238E27FC236}">
                <a16:creationId xmlns:a16="http://schemas.microsoft.com/office/drawing/2014/main" id="{89808A3B-7818-E901-5A51-F8BD0FE57E53}"/>
              </a:ext>
            </a:extLst>
          </p:cNvPr>
          <p:cNvSpPr txBox="1">
            <a:spLocks/>
          </p:cNvSpPr>
          <p:nvPr/>
        </p:nvSpPr>
        <p:spPr>
          <a:xfrm>
            <a:off x="1053431" y="4770970"/>
            <a:ext cx="10228249" cy="276999"/>
          </a:xfrm>
          <a:prstGeom prst="rect">
            <a:avLst/>
          </a:prstGeom>
          <a:noFill/>
        </p:spPr>
        <p:txBody>
          <a:bodyPr wrap="none" lIns="0" tIns="0" rIns="0" bIns="0" rtlCol="0" anchor="t">
            <a:spAutoFit/>
          </a:bodyPr>
          <a:lstStyle/>
          <a:p>
            <a:pPr lvl="0">
              <a:defRPr/>
            </a:pPr>
            <a:r>
              <a:rPr kumimoji="0" lang="en-CA" sz="1800" b="0" i="0" u="none" strike="noStrike" kern="1200" cap="none" spc="0" normalizeH="0" baseline="0" noProof="0">
                <a:ln>
                  <a:noFill/>
                </a:ln>
                <a:solidFill>
                  <a:srgbClr val="FFFFFF"/>
                </a:solidFill>
                <a:effectLst/>
                <a:uLnTx/>
                <a:uFillTx/>
                <a:latin typeface="Segoe UI Semibold"/>
                <a:ea typeface="+mn-ea"/>
                <a:cs typeface="+mn-cs"/>
              </a:rPr>
              <a:t>Read the detailed guide for this model at </a:t>
            </a:r>
            <a:r>
              <a:rPr lang="en-CA">
                <a:solidFill>
                  <a:srgbClr val="00B0F0"/>
                </a:solidFill>
                <a:latin typeface="Segoe UI Semibold"/>
                <a:hlinkClick r:id="rId2">
                  <a:extLst>
                    <a:ext uri="{A12FA001-AC4F-418D-AE19-62706E023703}">
                      <ahyp:hlinkClr xmlns:ahyp="http://schemas.microsoft.com/office/drawing/2018/hyperlinkcolor" val="tx"/>
                    </a:ext>
                  </a:extLst>
                </a:hlinkClick>
              </a:rPr>
              <a:t>aka.ms/</a:t>
            </a:r>
            <a:r>
              <a:rPr lang="en-CA" err="1">
                <a:solidFill>
                  <a:srgbClr val="00B0F0"/>
                </a:solidFill>
                <a:latin typeface="Segoe UI Semibold"/>
                <a:hlinkClick r:id="rId2">
                  <a:extLst>
                    <a:ext uri="{A12FA001-AC4F-418D-AE19-62706E023703}">
                      <ahyp:hlinkClr xmlns:ahyp="http://schemas.microsoft.com/office/drawing/2018/hyperlinkcolor" val="tx"/>
                    </a:ext>
                  </a:extLst>
                </a:hlinkClick>
              </a:rPr>
              <a:t>PurviewDeploymentModels</a:t>
            </a:r>
            <a:r>
              <a:rPr lang="en-CA">
                <a:solidFill>
                  <a:srgbClr val="00B0F0"/>
                </a:solidFill>
                <a:latin typeface="Segoe UI Semibold"/>
                <a:hlinkClick r:id="rId2">
                  <a:extLst>
                    <a:ext uri="{A12FA001-AC4F-418D-AE19-62706E023703}">
                      <ahyp:hlinkClr xmlns:ahyp="http://schemas.microsoft.com/office/drawing/2018/hyperlinkcolor" val="tx"/>
                    </a:ext>
                  </a:extLst>
                </a:hlinkClick>
              </a:rPr>
              <a:t>/SecureM365Agents</a:t>
            </a:r>
            <a:endParaRPr kumimoji="0" lang="en-CA" sz="1800" b="0" i="0" u="none" strike="noStrike" kern="1200" cap="none" spc="0" normalizeH="0" baseline="0" noProof="0">
              <a:ln>
                <a:noFill/>
              </a:ln>
              <a:solidFill>
                <a:srgbClr val="00B0F0"/>
              </a:solidFill>
              <a:effectLst/>
              <a:uLnTx/>
              <a:uFillTx/>
              <a:latin typeface="Segoe UI Semibold"/>
              <a:ea typeface="+mn-ea"/>
              <a:cs typeface="Segoe UI"/>
            </a:endParaRPr>
          </a:p>
        </p:txBody>
      </p:sp>
    </p:spTree>
    <p:extLst>
      <p:ext uri="{BB962C8B-B14F-4D97-AF65-F5344CB8AC3E}">
        <p14:creationId xmlns:p14="http://schemas.microsoft.com/office/powerpoint/2010/main" val="10918670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77A1B-37B6-A42C-6AC2-E73175D37D81}"/>
            </a:ext>
          </a:extLst>
        </p:cNvPr>
        <p:cNvGrpSpPr/>
        <p:nvPr/>
      </p:nvGrpSpPr>
      <p:grpSpPr>
        <a:xfrm>
          <a:off x="0" y="0"/>
          <a:ext cx="0" cy="0"/>
          <a:chOff x="0" y="0"/>
          <a:chExt cx="0" cy="0"/>
        </a:xfrm>
      </p:grpSpPr>
      <p:pic>
        <p:nvPicPr>
          <p:cNvPr id="27" name="!!Picture 3">
            <a:extLst>
              <a:ext uri="{FF2B5EF4-FFF2-40B4-BE49-F238E27FC236}">
                <a16:creationId xmlns:a16="http://schemas.microsoft.com/office/drawing/2014/main" id="{B07F56B5-A41E-63BA-6B67-B078BEEA7749}"/>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 y="1"/>
            <a:ext cx="12191999" cy="3501955"/>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6" name="Title 5">
            <a:extLst>
              <a:ext uri="{FF2B5EF4-FFF2-40B4-BE49-F238E27FC236}">
                <a16:creationId xmlns:a16="http://schemas.microsoft.com/office/drawing/2014/main" id="{DE233E92-E328-E7B3-53DE-20378EC03EE3}"/>
              </a:ext>
            </a:extLst>
          </p:cNvPr>
          <p:cNvSpPr txBox="1">
            <a:spLocks noGrp="1"/>
          </p:cNvSpPr>
          <p:nvPr>
            <p:ph type="title"/>
          </p:nvPr>
        </p:nvSpPr>
        <p:spPr>
          <a:xfrm>
            <a:off x="3181094" y="551772"/>
            <a:ext cx="6780824"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100000"/>
              </a:lnSpc>
              <a:spcBef>
                <a:spcPts val="0"/>
              </a:spcBef>
              <a:spcAft>
                <a:spcPts val="0"/>
              </a:spcAft>
              <a:buClr>
                <a:srgbClr val="C5B4E3"/>
              </a:buClr>
              <a:buSzPct val="90000"/>
              <a:buFontTx/>
              <a:buNone/>
              <a:tabLst/>
              <a:defRPr/>
            </a:pPr>
            <a:r>
              <a:rPr kumimoji="0" lang="en-US" sz="3600" b="0" i="0" u="none" strike="noStrike" kern="1200" cap="none" spc="0" normalizeH="0" baseline="0" noProof="0">
                <a:ln w="3175">
                  <a:noFill/>
                </a:ln>
                <a:solidFill>
                  <a:srgbClr val="004D86"/>
                </a:solidFill>
                <a:effectLst/>
                <a:uLnTx/>
                <a:uFillTx/>
                <a:latin typeface="+mj-lt"/>
                <a:ea typeface="+mn-ea"/>
                <a:cs typeface="Segoe UI" panose="020B0502040204020203" pitchFamily="34" charset="0"/>
              </a:rPr>
              <a:t>Microsoft Purview</a:t>
            </a:r>
          </a:p>
        </p:txBody>
      </p:sp>
      <p:sp>
        <p:nvSpPr>
          <p:cNvPr id="12" name="Oval 1091_1">
            <a:extLst>
              <a:ext uri="{FF2B5EF4-FFF2-40B4-BE49-F238E27FC236}">
                <a16:creationId xmlns:a16="http://schemas.microsoft.com/office/drawing/2014/main" id="{8C86FAA9-0264-FCB8-66F2-782326D848CD}"/>
              </a:ext>
              <a:ext uri="{C183D7F6-B498-43B3-948B-1728B52AA6E4}">
                <adec:decorative xmlns:adec="http://schemas.microsoft.com/office/drawing/2017/decorative" val="1"/>
              </a:ext>
            </a:extLst>
          </p:cNvPr>
          <p:cNvSpPr/>
          <p:nvPr/>
        </p:nvSpPr>
        <p:spPr bwMode="auto">
          <a:xfrm>
            <a:off x="3824049" y="476583"/>
            <a:ext cx="762538" cy="762534"/>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3" name="Picture 2">
            <a:extLst>
              <a:ext uri="{FF2B5EF4-FFF2-40B4-BE49-F238E27FC236}">
                <a16:creationId xmlns:a16="http://schemas.microsoft.com/office/drawing/2014/main" id="{BFC472A4-F44C-18FD-12E2-BA961F5E9F1D}"/>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57398" y="579812"/>
            <a:ext cx="495840" cy="495840"/>
          </a:xfrm>
          <a:prstGeom prst="rect">
            <a:avLst/>
          </a:prstGeom>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C70307-1783-BD90-585B-707115E4FD38}"/>
              </a:ext>
            </a:extLst>
          </p:cNvPr>
          <p:cNvSpPr txBox="1"/>
          <p:nvPr/>
        </p:nvSpPr>
        <p:spPr>
          <a:xfrm>
            <a:off x="2330248" y="1288422"/>
            <a:ext cx="9441665" cy="369332"/>
          </a:xfrm>
          <a:prstGeom prst="rect">
            <a:avLst/>
          </a:prstGeom>
          <a:noFill/>
        </p:spPr>
        <p:txBody>
          <a:bodyPr wrap="square">
            <a:spAutoFit/>
          </a:bodyPr>
          <a:lstStyle/>
          <a:p>
            <a:pPr defTabSz="914367">
              <a:defRPr/>
            </a:pPr>
            <a:r>
              <a:rPr lang="en-US">
                <a:ln w="3175">
                  <a:noFill/>
                </a:ln>
                <a:solidFill>
                  <a:srgbClr val="005A9F"/>
                </a:solidFill>
                <a:latin typeface="Segoe Sans Display Semibold"/>
                <a:cs typeface="Segoe UI"/>
              </a:rPr>
              <a:t>A unified approach to secure and govern your data in the era of AI</a:t>
            </a:r>
            <a:endParaRPr kumimoji="0" lang="en-US" sz="1800" b="0" i="0" u="none" strike="noStrike" kern="1200" cap="none" spc="0" normalizeH="0" baseline="0" noProof="0">
              <a:ln>
                <a:noFill/>
              </a:ln>
              <a:solidFill>
                <a:srgbClr val="005A9F"/>
              </a:solidFill>
              <a:effectLst/>
              <a:uLnTx/>
              <a:uFillTx/>
              <a:latin typeface="Segoe Sans Display Semibold"/>
              <a:ea typeface="+mn-ea"/>
              <a:cs typeface="Segoe UI"/>
            </a:endParaRPr>
          </a:p>
        </p:txBody>
      </p:sp>
      <p:cxnSp>
        <p:nvCxnSpPr>
          <p:cNvPr id="74" name="Straight Connector 73">
            <a:extLst>
              <a:ext uri="{FF2B5EF4-FFF2-40B4-BE49-F238E27FC236}">
                <a16:creationId xmlns:a16="http://schemas.microsoft.com/office/drawing/2014/main" id="{469D6353-ABCF-79A8-A1E8-B9783B28D164}"/>
              </a:ext>
              <a:ext uri="{C183D7F6-B498-43B3-948B-1728B52AA6E4}">
                <adec:decorative xmlns:adec="http://schemas.microsoft.com/office/drawing/2017/decorative" val="1"/>
              </a:ext>
            </a:extLst>
          </p:cNvPr>
          <p:cNvCxnSpPr>
            <a:cxnSpLocks/>
          </p:cNvCxnSpPr>
          <p:nvPr/>
        </p:nvCxnSpPr>
        <p:spPr>
          <a:xfrm>
            <a:off x="1363979" y="5029260"/>
            <a:ext cx="1920240" cy="0"/>
          </a:xfrm>
          <a:prstGeom prst="line">
            <a:avLst/>
          </a:prstGeom>
          <a:noFill/>
          <a:ln w="57150" cap="rnd" cmpd="sng" algn="ctr">
            <a:solidFill>
              <a:srgbClr val="419DF0"/>
            </a:solidFill>
            <a:prstDash val="solid"/>
            <a:headEnd type="none" w="lg" len="med"/>
            <a:tailEnd type="none" w="lg" len="med"/>
          </a:ln>
          <a:effectLst/>
        </p:spPr>
      </p:cxnSp>
      <p:sp>
        <p:nvSpPr>
          <p:cNvPr id="75" name="Freeform: Shape 74">
            <a:extLst>
              <a:ext uri="{FF2B5EF4-FFF2-40B4-BE49-F238E27FC236}">
                <a16:creationId xmlns:a16="http://schemas.microsoft.com/office/drawing/2014/main" id="{2E15F0CA-7586-7941-AC28-6EAB6A75B1C9}"/>
              </a:ext>
              <a:ext uri="{C183D7F6-B498-43B3-948B-1728B52AA6E4}">
                <adec:decorative xmlns:adec="http://schemas.microsoft.com/office/drawing/2017/decorative" val="1"/>
              </a:ext>
            </a:extLst>
          </p:cNvPr>
          <p:cNvSpPr>
            <a:spLocks noChangeAspect="1"/>
          </p:cNvSpPr>
          <p:nvPr/>
        </p:nvSpPr>
        <p:spPr bwMode="auto">
          <a:xfrm>
            <a:off x="585437" y="2380294"/>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6" name="Straight Connector 75">
            <a:extLst>
              <a:ext uri="{FF2B5EF4-FFF2-40B4-BE49-F238E27FC236}">
                <a16:creationId xmlns:a16="http://schemas.microsoft.com/office/drawing/2014/main" id="{9D7A0C2A-8D19-8BF1-9711-C1AA33A309EC}"/>
              </a:ext>
              <a:ext uri="{C183D7F6-B498-43B3-948B-1728B52AA6E4}">
                <adec:decorative xmlns:adec="http://schemas.microsoft.com/office/drawing/2017/decorative" val="1"/>
              </a:ext>
            </a:extLst>
          </p:cNvPr>
          <p:cNvCxnSpPr>
            <a:cxnSpLocks/>
          </p:cNvCxnSpPr>
          <p:nvPr/>
        </p:nvCxnSpPr>
        <p:spPr>
          <a:xfrm>
            <a:off x="8905174" y="5029260"/>
            <a:ext cx="1920240" cy="0"/>
          </a:xfrm>
          <a:prstGeom prst="line">
            <a:avLst/>
          </a:prstGeom>
          <a:noFill/>
          <a:ln w="57150" cap="rnd" cmpd="sng" algn="ctr">
            <a:solidFill>
              <a:srgbClr val="EDCCFA"/>
            </a:solidFill>
            <a:prstDash val="solid"/>
            <a:headEnd type="none" w="lg" len="med"/>
            <a:tailEnd type="none" w="lg" len="med"/>
          </a:ln>
          <a:effectLst/>
        </p:spPr>
      </p:cxnSp>
      <p:sp>
        <p:nvSpPr>
          <p:cNvPr id="77" name="Freeform: Shape 76">
            <a:extLst>
              <a:ext uri="{FF2B5EF4-FFF2-40B4-BE49-F238E27FC236}">
                <a16:creationId xmlns:a16="http://schemas.microsoft.com/office/drawing/2014/main" id="{9A7704B6-AD8D-2387-487F-3719CE2495AD}"/>
              </a:ext>
              <a:ext uri="{C183D7F6-B498-43B3-948B-1728B52AA6E4}">
                <adec:decorative xmlns:adec="http://schemas.microsoft.com/office/drawing/2017/decorative" val="1"/>
              </a:ext>
            </a:extLst>
          </p:cNvPr>
          <p:cNvSpPr>
            <a:spLocks noChangeAspect="1"/>
          </p:cNvSpPr>
          <p:nvPr/>
        </p:nvSpPr>
        <p:spPr bwMode="auto">
          <a:xfrm>
            <a:off x="8126632" y="2380295"/>
            <a:ext cx="3477325" cy="2714625"/>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8" name="Straight Connector 77">
            <a:extLst>
              <a:ext uri="{FF2B5EF4-FFF2-40B4-BE49-F238E27FC236}">
                <a16:creationId xmlns:a16="http://schemas.microsoft.com/office/drawing/2014/main" id="{7A443677-FD60-D8BE-CD45-FAAB93821E5D}"/>
              </a:ext>
              <a:ext uri="{C183D7F6-B498-43B3-948B-1728B52AA6E4}">
                <adec:decorative xmlns:adec="http://schemas.microsoft.com/office/drawing/2017/decorative" val="1"/>
              </a:ext>
            </a:extLst>
          </p:cNvPr>
          <p:cNvCxnSpPr>
            <a:cxnSpLocks/>
          </p:cNvCxnSpPr>
          <p:nvPr/>
        </p:nvCxnSpPr>
        <p:spPr>
          <a:xfrm>
            <a:off x="5134576" y="5029260"/>
            <a:ext cx="1920240" cy="0"/>
          </a:xfrm>
          <a:prstGeom prst="line">
            <a:avLst/>
          </a:prstGeom>
          <a:noFill/>
          <a:ln w="57150" cap="rnd" cmpd="sng" algn="ctr">
            <a:solidFill>
              <a:srgbClr val="9BA6FF"/>
            </a:solidFill>
            <a:prstDash val="solid"/>
            <a:headEnd type="none" w="lg" len="med"/>
            <a:tailEnd type="none" w="lg" len="med"/>
          </a:ln>
          <a:effectLst/>
        </p:spPr>
      </p:cxnSp>
      <p:sp>
        <p:nvSpPr>
          <p:cNvPr id="79" name="Freeform: Shape 78">
            <a:extLst>
              <a:ext uri="{FF2B5EF4-FFF2-40B4-BE49-F238E27FC236}">
                <a16:creationId xmlns:a16="http://schemas.microsoft.com/office/drawing/2014/main" id="{F6C51E81-F163-07CC-8009-0096F32EC577}"/>
              </a:ext>
              <a:ext uri="{C183D7F6-B498-43B3-948B-1728B52AA6E4}">
                <adec:decorative xmlns:adec="http://schemas.microsoft.com/office/drawing/2017/decorative" val="1"/>
              </a:ext>
            </a:extLst>
          </p:cNvPr>
          <p:cNvSpPr>
            <a:spLocks noChangeAspect="1"/>
          </p:cNvSpPr>
          <p:nvPr/>
        </p:nvSpPr>
        <p:spPr bwMode="auto">
          <a:xfrm>
            <a:off x="4356034" y="2401561"/>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80" name="Rectangle: Rounded Corners 79">
            <a:extLst>
              <a:ext uri="{FF2B5EF4-FFF2-40B4-BE49-F238E27FC236}">
                <a16:creationId xmlns:a16="http://schemas.microsoft.com/office/drawing/2014/main" id="{CFAA4A99-B7F1-030F-1C4D-5F013E9ED2B2}"/>
              </a:ext>
              <a:ext uri="{C183D7F6-B498-43B3-948B-1728B52AA6E4}">
                <adec:decorative xmlns:adec="http://schemas.microsoft.com/office/drawing/2017/decorative" val="1"/>
              </a:ext>
            </a:extLst>
          </p:cNvPr>
          <p:cNvSpPr>
            <a:spLocks/>
          </p:cNvSpPr>
          <p:nvPr/>
        </p:nvSpPr>
        <p:spPr bwMode="auto">
          <a:xfrm>
            <a:off x="585437" y="5347466"/>
            <a:ext cx="11021125" cy="635234"/>
          </a:xfrm>
          <a:prstGeom prst="roundRect">
            <a:avLst>
              <a:gd name="adj" fmla="val 50000"/>
            </a:avLst>
          </a:pr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1" name="Rectangle: Rounded Corners 80">
            <a:extLst>
              <a:ext uri="{FF2B5EF4-FFF2-40B4-BE49-F238E27FC236}">
                <a16:creationId xmlns:a16="http://schemas.microsoft.com/office/drawing/2014/main" id="{F91447E0-8CF3-5A39-713F-74821763868B}"/>
              </a:ext>
              <a:ext uri="{C183D7F6-B498-43B3-948B-1728B52AA6E4}">
                <adec:decorative xmlns:adec="http://schemas.microsoft.com/office/drawing/2017/decorative" val="1"/>
              </a:ext>
            </a:extLst>
          </p:cNvPr>
          <p:cNvSpPr>
            <a:spLocks/>
          </p:cNvSpPr>
          <p:nvPr/>
        </p:nvSpPr>
        <p:spPr bwMode="auto">
          <a:xfrm>
            <a:off x="663225" y="5427660"/>
            <a:ext cx="10854624" cy="474846"/>
          </a:xfrm>
          <a:prstGeom prst="roundRect">
            <a:avLst>
              <a:gd name="adj" fmla="val 50000"/>
            </a:avLst>
          </a:prstGeom>
          <a:solidFill>
            <a:srgbClr val="FFFFFF">
              <a:lumMod val="95000"/>
            </a:srgbClr>
          </a:solidFill>
          <a:ln w="12700" cap="flat" cmpd="sng" algn="ctr">
            <a:noFill/>
            <a:prstDash val="solid"/>
            <a:headEnd type="none" w="med" len="med"/>
            <a:tailEnd type="none" w="med" len="med"/>
          </a:ln>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2" name="Rectangle: Top Corners Rounded 81">
            <a:extLst>
              <a:ext uri="{FF2B5EF4-FFF2-40B4-BE49-F238E27FC236}">
                <a16:creationId xmlns:a16="http://schemas.microsoft.com/office/drawing/2014/main" id="{7BB8A6A4-8880-A38D-A27A-7EB9C4338065}"/>
              </a:ext>
              <a:ext uri="{C183D7F6-B498-43B3-948B-1728B52AA6E4}">
                <adec:decorative xmlns:adec="http://schemas.microsoft.com/office/drawing/2017/decorative" val="0"/>
              </a:ext>
            </a:extLst>
          </p:cNvPr>
          <p:cNvSpPr>
            <a:spLocks/>
          </p:cNvSpPr>
          <p:nvPr/>
        </p:nvSpPr>
        <p:spPr bwMode="auto">
          <a:xfrm>
            <a:off x="1020696" y="1893885"/>
            <a:ext cx="2606806" cy="486410"/>
          </a:xfrm>
          <a:prstGeom prst="round2SameRect">
            <a:avLst>
              <a:gd name="adj1" fmla="val 14764"/>
              <a:gd name="adj2" fmla="val 0"/>
            </a:avLst>
          </a:prstGeom>
          <a:solidFill>
            <a:srgbClr val="419DF0"/>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mn-cs"/>
              </a:rPr>
              <a:t>Data security</a:t>
            </a:r>
          </a:p>
        </p:txBody>
      </p:sp>
      <p:sp>
        <p:nvSpPr>
          <p:cNvPr id="83" name="Rectangle: Top Corners Rounded 82">
            <a:extLst>
              <a:ext uri="{FF2B5EF4-FFF2-40B4-BE49-F238E27FC236}">
                <a16:creationId xmlns:a16="http://schemas.microsoft.com/office/drawing/2014/main" id="{C4E8E426-10E6-5ACC-469D-51DEBF36F73D}"/>
              </a:ext>
            </a:extLst>
          </p:cNvPr>
          <p:cNvSpPr/>
          <p:nvPr/>
        </p:nvSpPr>
        <p:spPr bwMode="auto">
          <a:xfrm>
            <a:off x="662432"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Dynamically secure data throughout its lifecycle</a:t>
            </a:r>
          </a:p>
        </p:txBody>
      </p:sp>
      <p:sp>
        <p:nvSpPr>
          <p:cNvPr id="84" name="Rectangle 83">
            <a:extLst>
              <a:ext uri="{FF2B5EF4-FFF2-40B4-BE49-F238E27FC236}">
                <a16:creationId xmlns:a16="http://schemas.microsoft.com/office/drawing/2014/main" id="{BC2D47F3-96E4-E23F-7A20-1A19BF131B8E}"/>
              </a:ext>
            </a:extLst>
          </p:cNvPr>
          <p:cNvSpPr/>
          <p:nvPr/>
        </p:nvSpPr>
        <p:spPr bwMode="auto">
          <a:xfrm>
            <a:off x="662432"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Loss Prevention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Insider Risk Management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Information Protection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Posture Management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Investigations</a:t>
            </a:r>
          </a:p>
        </p:txBody>
      </p:sp>
      <p:sp>
        <p:nvSpPr>
          <p:cNvPr id="85" name="Rectangle 84">
            <a:extLst>
              <a:ext uri="{FF2B5EF4-FFF2-40B4-BE49-F238E27FC236}">
                <a16:creationId xmlns:a16="http://schemas.microsoft.com/office/drawing/2014/main" id="{7BFB8282-6744-149D-96B4-DF7AB1662203}"/>
              </a:ext>
              <a:ext uri="{C183D7F6-B498-43B3-948B-1728B52AA6E4}">
                <adec:decorative xmlns:adec="http://schemas.microsoft.com/office/drawing/2017/decorative" val="0"/>
              </a:ext>
            </a:extLst>
          </p:cNvPr>
          <p:cNvSpPr>
            <a:spLocks/>
          </p:cNvSpPr>
          <p:nvPr/>
        </p:nvSpPr>
        <p:spPr bwMode="auto">
          <a:xfrm>
            <a:off x="663225"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Unstructured &amp; Structured data</a:t>
            </a:r>
          </a:p>
        </p:txBody>
      </p:sp>
      <p:sp>
        <p:nvSpPr>
          <p:cNvPr id="86" name="Rectangle: Top Corners Rounded 85">
            <a:extLst>
              <a:ext uri="{FF2B5EF4-FFF2-40B4-BE49-F238E27FC236}">
                <a16:creationId xmlns:a16="http://schemas.microsoft.com/office/drawing/2014/main" id="{C4E8287F-D94D-C337-11E2-17012A54042B}"/>
              </a:ext>
              <a:ext uri="{C183D7F6-B498-43B3-948B-1728B52AA6E4}">
                <adec:decorative xmlns:adec="http://schemas.microsoft.com/office/drawing/2017/decorative" val="0"/>
              </a:ext>
            </a:extLst>
          </p:cNvPr>
          <p:cNvSpPr>
            <a:spLocks/>
          </p:cNvSpPr>
          <p:nvPr/>
        </p:nvSpPr>
        <p:spPr bwMode="auto">
          <a:xfrm>
            <a:off x="4791293" y="1893885"/>
            <a:ext cx="2606806" cy="486410"/>
          </a:xfrm>
          <a:prstGeom prst="round2SameRect">
            <a:avLst>
              <a:gd name="adj1" fmla="val 14764"/>
              <a:gd name="adj2" fmla="val 0"/>
            </a:avLst>
          </a:prstGeom>
          <a:solidFill>
            <a:srgbClr val="9BA6FF"/>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governance</a:t>
            </a:r>
          </a:p>
        </p:txBody>
      </p:sp>
      <p:sp>
        <p:nvSpPr>
          <p:cNvPr id="87" name="Rectangle: Top Corners Rounded 86">
            <a:extLst>
              <a:ext uri="{FF2B5EF4-FFF2-40B4-BE49-F238E27FC236}">
                <a16:creationId xmlns:a16="http://schemas.microsoft.com/office/drawing/2014/main" id="{84B19106-3CFD-67F6-B4FA-6EA176CF9DD0}"/>
              </a:ext>
            </a:extLst>
          </p:cNvPr>
          <p:cNvSpPr/>
          <p:nvPr/>
        </p:nvSpPr>
        <p:spPr bwMode="auto">
          <a:xfrm>
            <a:off x="4433028"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Responsibly unlock value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creation from data</a:t>
            </a:r>
          </a:p>
        </p:txBody>
      </p:sp>
      <p:sp>
        <p:nvSpPr>
          <p:cNvPr id="88" name="Rectangle 87">
            <a:extLst>
              <a:ext uri="{FF2B5EF4-FFF2-40B4-BE49-F238E27FC236}">
                <a16:creationId xmlns:a16="http://schemas.microsoft.com/office/drawing/2014/main" id="{39CA5A79-44FE-2918-8003-64F6FFBDEA90}"/>
              </a:ext>
            </a:extLst>
          </p:cNvPr>
          <p:cNvSpPr/>
          <p:nvPr/>
        </p:nvSpPr>
        <p:spPr bwMode="auto">
          <a:xfrm>
            <a:off x="4433028"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Discovery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Quality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Curation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Estate Health</a:t>
            </a:r>
          </a:p>
        </p:txBody>
      </p:sp>
      <p:sp>
        <p:nvSpPr>
          <p:cNvPr id="89" name="Rectangle 88">
            <a:extLst>
              <a:ext uri="{FF2B5EF4-FFF2-40B4-BE49-F238E27FC236}">
                <a16:creationId xmlns:a16="http://schemas.microsoft.com/office/drawing/2014/main" id="{FC867403-D7E8-A1B5-BB79-493B12921C26}"/>
              </a:ext>
              <a:ext uri="{C183D7F6-B498-43B3-948B-1728B52AA6E4}">
                <adec:decorative xmlns:adec="http://schemas.microsoft.com/office/drawing/2017/decorative" val="0"/>
              </a:ext>
            </a:extLst>
          </p:cNvPr>
          <p:cNvSpPr>
            <a:spLocks/>
          </p:cNvSpPr>
          <p:nvPr/>
        </p:nvSpPr>
        <p:spPr bwMode="auto">
          <a:xfrm>
            <a:off x="4281433" y="5427660"/>
            <a:ext cx="3618208" cy="474846"/>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Traditional and AI generated data</a:t>
            </a:r>
          </a:p>
        </p:txBody>
      </p:sp>
      <p:sp>
        <p:nvSpPr>
          <p:cNvPr id="90" name="Rectangle: Top Corners Rounded 89">
            <a:extLst>
              <a:ext uri="{FF2B5EF4-FFF2-40B4-BE49-F238E27FC236}">
                <a16:creationId xmlns:a16="http://schemas.microsoft.com/office/drawing/2014/main" id="{39E8179C-6597-A952-FE78-394382A1CFAD}"/>
              </a:ext>
              <a:ext uri="{C183D7F6-B498-43B3-948B-1728B52AA6E4}">
                <adec:decorative xmlns:adec="http://schemas.microsoft.com/office/drawing/2017/decorative" val="0"/>
              </a:ext>
            </a:extLst>
          </p:cNvPr>
          <p:cNvSpPr>
            <a:spLocks/>
          </p:cNvSpPr>
          <p:nvPr/>
        </p:nvSpPr>
        <p:spPr bwMode="auto">
          <a:xfrm>
            <a:off x="8561891" y="1893885"/>
            <a:ext cx="2606806" cy="486410"/>
          </a:xfrm>
          <a:prstGeom prst="round2SameRect">
            <a:avLst>
              <a:gd name="adj1" fmla="val 14764"/>
              <a:gd name="adj2" fmla="val 0"/>
            </a:avLst>
          </a:prstGeom>
          <a:solidFill>
            <a:srgbClr val="EDCCFA"/>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compliance</a:t>
            </a:r>
          </a:p>
        </p:txBody>
      </p:sp>
      <p:sp>
        <p:nvSpPr>
          <p:cNvPr id="91" name="Rectangle: Top Corners Rounded 90">
            <a:extLst>
              <a:ext uri="{FF2B5EF4-FFF2-40B4-BE49-F238E27FC236}">
                <a16:creationId xmlns:a16="http://schemas.microsoft.com/office/drawing/2014/main" id="{570169C4-DDFE-9873-7DC5-416A38C13C1C}"/>
              </a:ext>
            </a:extLst>
          </p:cNvPr>
          <p:cNvSpPr/>
          <p:nvPr/>
        </p:nvSpPr>
        <p:spPr bwMode="auto">
          <a:xfrm>
            <a:off x="8203626"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Manage critical risks and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regulatory requirements</a:t>
            </a:r>
          </a:p>
        </p:txBody>
      </p:sp>
      <p:sp>
        <p:nvSpPr>
          <p:cNvPr id="92" name="Rectangle 91">
            <a:extLst>
              <a:ext uri="{FF2B5EF4-FFF2-40B4-BE49-F238E27FC236}">
                <a16:creationId xmlns:a16="http://schemas.microsoft.com/office/drawing/2014/main" id="{8D55C83E-4B45-DCE9-6166-0A4F6DF62C15}"/>
              </a:ext>
            </a:extLst>
          </p:cNvPr>
          <p:cNvSpPr/>
          <p:nvPr/>
        </p:nvSpPr>
        <p:spPr bwMode="auto">
          <a:xfrm>
            <a:off x="8203626"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Compliance Manager</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eDiscovery and Audit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Communication Compliance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Lifecycle &amp; Records Management </a:t>
            </a:r>
          </a:p>
        </p:txBody>
      </p:sp>
      <p:sp>
        <p:nvSpPr>
          <p:cNvPr id="93" name="Rectangle 92">
            <a:extLst>
              <a:ext uri="{FF2B5EF4-FFF2-40B4-BE49-F238E27FC236}">
                <a16:creationId xmlns:a16="http://schemas.microsoft.com/office/drawing/2014/main" id="{803AC1BA-0175-1716-9130-2AFD2D4271ED}"/>
              </a:ext>
              <a:ext uri="{C183D7F6-B498-43B3-948B-1728B52AA6E4}">
                <adec:decorative xmlns:adec="http://schemas.microsoft.com/office/drawing/2017/decorative" val="0"/>
              </a:ext>
            </a:extLst>
          </p:cNvPr>
          <p:cNvSpPr>
            <a:spLocks/>
          </p:cNvSpPr>
          <p:nvPr/>
        </p:nvSpPr>
        <p:spPr bwMode="auto">
          <a:xfrm>
            <a:off x="7899641"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Microsoft 365 and Multi-cloud</a:t>
            </a:r>
          </a:p>
        </p:txBody>
      </p:sp>
      <p:sp>
        <p:nvSpPr>
          <p:cNvPr id="94" name="Right Bracket 93" descr="A bracket enclosing Data Security, Data governance and Data compliance labelled">
            <a:extLst>
              <a:ext uri="{FF2B5EF4-FFF2-40B4-BE49-F238E27FC236}">
                <a16:creationId xmlns:a16="http://schemas.microsoft.com/office/drawing/2014/main" id="{C5630D9B-480E-D999-8CBB-26AD39A03BFF}"/>
              </a:ext>
              <a:ext uri="{C183D7F6-B498-43B3-948B-1728B52AA6E4}">
                <adec:decorative xmlns:adec="http://schemas.microsoft.com/office/drawing/2017/decorative" val="0"/>
              </a:ext>
            </a:extLst>
          </p:cNvPr>
          <p:cNvSpPr>
            <a:spLocks/>
          </p:cNvSpPr>
          <p:nvPr/>
        </p:nvSpPr>
        <p:spPr>
          <a:xfrm rot="5400000">
            <a:off x="6019142" y="945163"/>
            <a:ext cx="153715" cy="11021125"/>
          </a:xfrm>
          <a:prstGeom prst="rightBracket">
            <a:avLst>
              <a:gd name="adj" fmla="val 102864"/>
            </a:avLst>
          </a:prstGeom>
          <a:noFill/>
          <a:ln w="6350" cap="flat" cmpd="sng" algn="ctr">
            <a:solidFill>
              <a:srgbClr val="243A5E"/>
            </a:solidFill>
            <a:prstDash val="solid"/>
            <a:headEnd type="oval" w="sm" len="sm"/>
            <a:tailEnd type="oval"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96" name="Rectangle: Rounded Corners 95">
            <a:extLst>
              <a:ext uri="{FF2B5EF4-FFF2-40B4-BE49-F238E27FC236}">
                <a16:creationId xmlns:a16="http://schemas.microsoft.com/office/drawing/2014/main" id="{DCA8C58B-8107-04B9-FA7A-7A3601865EE3}"/>
              </a:ext>
              <a:ext uri="{C183D7F6-B498-43B3-948B-1728B52AA6E4}">
                <adec:decorative xmlns:adec="http://schemas.microsoft.com/office/drawing/2017/decorative" val="1"/>
              </a:ext>
            </a:extLst>
          </p:cNvPr>
          <p:cNvSpPr>
            <a:spLocks/>
          </p:cNvSpPr>
          <p:nvPr/>
        </p:nvSpPr>
        <p:spPr bwMode="auto">
          <a:xfrm>
            <a:off x="2781215" y="6285150"/>
            <a:ext cx="6629570" cy="402879"/>
          </a:xfrm>
          <a:prstGeom prst="roundRect">
            <a:avLst>
              <a:gd name="adj" fmla="val 24096"/>
            </a:avLst>
          </a:prstGeom>
          <a:solidFill>
            <a:schemeClr val="bg1">
              <a:lumMod val="9500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97" name="Rectangle 96">
            <a:extLst>
              <a:ext uri="{FF2B5EF4-FFF2-40B4-BE49-F238E27FC236}">
                <a16:creationId xmlns:a16="http://schemas.microsoft.com/office/drawing/2014/main" id="{11AD462B-4741-8045-7DAB-F4662A83F430}"/>
              </a:ext>
            </a:extLst>
          </p:cNvPr>
          <p:cNvSpPr>
            <a:spLocks/>
          </p:cNvSpPr>
          <p:nvPr/>
        </p:nvSpPr>
        <p:spPr bwMode="auto">
          <a:xfrm>
            <a:off x="4888326" y="6097684"/>
            <a:ext cx="240442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90000"/>
              </a:lnSpc>
              <a:spcBef>
                <a:spcPts val="0"/>
              </a:spcBef>
              <a:spcAft>
                <a:spcPts val="0"/>
              </a:spcAft>
              <a:buClr>
                <a:srgbClr val="C5B4E3"/>
              </a:buClr>
              <a:buSzPct val="90000"/>
              <a:buFontTx/>
              <a:buNone/>
              <a:tabLst/>
              <a:defRPr/>
            </a:pPr>
            <a:r>
              <a:rPr kumimoji="0" lang="en-US" sz="1200" b="0" i="0" u="none" strike="noStrike" kern="1200" cap="none" spc="0" normalizeH="0" baseline="0" noProof="0">
                <a:ln w="3175">
                  <a:noFill/>
                </a:ln>
                <a:solidFill>
                  <a:srgbClr val="005A9F"/>
                </a:solidFill>
                <a:effectLst/>
                <a:uLnTx/>
                <a:uFillTx/>
                <a:latin typeface="Segoe Sans Display Semibold"/>
                <a:ea typeface="+mn-ea"/>
                <a:cs typeface="Segoe UI"/>
              </a:rPr>
              <a:t>Shared Capabilities Value</a:t>
            </a:r>
          </a:p>
        </p:txBody>
      </p:sp>
      <p:sp>
        <p:nvSpPr>
          <p:cNvPr id="98" name="Rectangle 97">
            <a:extLst>
              <a:ext uri="{FF2B5EF4-FFF2-40B4-BE49-F238E27FC236}">
                <a16:creationId xmlns:a16="http://schemas.microsoft.com/office/drawing/2014/main" id="{129D1832-27F3-04E9-D600-D8EE7DD93BE2}"/>
              </a:ext>
              <a:ext uri="{C183D7F6-B498-43B3-948B-1728B52AA6E4}">
                <adec:decorative xmlns:adec="http://schemas.microsoft.com/office/drawing/2017/decorative" val="0"/>
              </a:ext>
            </a:extLst>
          </p:cNvPr>
          <p:cNvSpPr/>
          <p:nvPr/>
        </p:nvSpPr>
        <p:spPr bwMode="auto">
          <a:xfrm>
            <a:off x="3052761" y="6378868"/>
            <a:ext cx="6086478"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Data Map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Connectors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Classification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Labels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Audit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Visibility</a:t>
            </a:r>
          </a:p>
        </p:txBody>
      </p:sp>
    </p:spTree>
    <p:extLst>
      <p:ext uri="{BB962C8B-B14F-4D97-AF65-F5344CB8AC3E}">
        <p14:creationId xmlns:p14="http://schemas.microsoft.com/office/powerpoint/2010/main" val="2444228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10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10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10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1000"/>
                                        <p:tgtEl>
                                          <p:spTgt spid="8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1000"/>
                                        <p:tgtEl>
                                          <p:spTgt spid="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1000"/>
                                        <p:tgtEl>
                                          <p:spTgt spid="9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1000"/>
                                        <p:tgtEl>
                                          <p:spTgt spid="8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1000"/>
                                        <p:tgtEl>
                                          <p:spTgt spid="94"/>
                                        </p:tgtEl>
                                      </p:cBhvr>
                                    </p:animEffect>
                                  </p:childTnLst>
                                </p:cTn>
                              </p:par>
                              <p:par>
                                <p:cTn id="32" presetID="42" presetClass="path" presetSubtype="0" decel="100000" fill="hold" grpId="1" nodeType="withEffect">
                                  <p:stCondLst>
                                    <p:cond delay="0"/>
                                  </p:stCondLst>
                                  <p:childTnLst>
                                    <p:animMotion origin="layout" path="M 0 -0.03472 L 0 -3.7037E-6 " pathEditMode="relative" rAng="0" ptsTypes="AA">
                                      <p:cBhvr>
                                        <p:cTn id="33" dur="1000" fill="hold"/>
                                        <p:tgtEl>
                                          <p:spTgt spid="94"/>
                                        </p:tgtEl>
                                        <p:attrNameLst>
                                          <p:attrName>ppt_x</p:attrName>
                                          <p:attrName>ppt_y</p:attrName>
                                        </p:attrNameLst>
                                      </p:cBhvr>
                                      <p:rCtr x="0" y="1736"/>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42" presetClass="path" presetSubtype="0" decel="100000" fill="hold" grpId="1" nodeType="withEffect">
                                  <p:stCondLst>
                                    <p:cond delay="0"/>
                                  </p:stCondLst>
                                  <p:childTnLst>
                                    <p:animMotion origin="layout" path="M 0 0.03889 L 0 -3.33333E-6 " pathEditMode="relative" rAng="0" ptsTypes="AA">
                                      <p:cBhvr>
                                        <p:cTn id="40" dur="750" fill="hold"/>
                                        <p:tgtEl>
                                          <p:spTgt spid="96"/>
                                        </p:tgtEl>
                                        <p:attrNameLst>
                                          <p:attrName>ppt_x</p:attrName>
                                          <p:attrName>ppt_y</p:attrName>
                                        </p:attrNameLst>
                                      </p:cBhvr>
                                      <p:rCtr x="0" y="-1944"/>
                                    </p:animMotion>
                                  </p:childTnLst>
                                </p:cTn>
                              </p:par>
                              <p:par>
                                <p:cTn id="41" presetID="10" presetClass="entr" presetSubtype="0"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42" presetClass="path" presetSubtype="0" decel="100000" fill="hold" grpId="1" nodeType="withEffect">
                                  <p:stCondLst>
                                    <p:cond delay="0"/>
                                  </p:stCondLst>
                                  <p:childTnLst>
                                    <p:animMotion origin="layout" path="M 8.33333E-7 0.03889 L 8.33333E-7 2.59259E-6 " pathEditMode="relative" rAng="0" ptsTypes="AA">
                                      <p:cBhvr>
                                        <p:cTn id="45" dur="750" fill="hold"/>
                                        <p:tgtEl>
                                          <p:spTgt spid="97"/>
                                        </p:tgtEl>
                                        <p:attrNameLst>
                                          <p:attrName>ppt_x</p:attrName>
                                          <p:attrName>ppt_y</p:attrName>
                                        </p:attrNameLst>
                                      </p:cBhvr>
                                      <p:rCtr x="0" y="-1944"/>
                                    </p:animMotion>
                                  </p:childTnLst>
                                </p:cTn>
                              </p:par>
                              <p:par>
                                <p:cTn id="46" presetID="10" presetClass="entr" presetSubtype="0"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500"/>
                                        <p:tgtEl>
                                          <p:spTgt spid="98"/>
                                        </p:tgtEl>
                                      </p:cBhvr>
                                    </p:animEffect>
                                  </p:childTnLst>
                                </p:cTn>
                              </p:par>
                              <p:par>
                                <p:cTn id="49" presetID="42" presetClass="path" presetSubtype="0" decel="100000" fill="hold" grpId="1" nodeType="withEffect">
                                  <p:stCondLst>
                                    <p:cond delay="0"/>
                                  </p:stCondLst>
                                  <p:childTnLst>
                                    <p:animMotion origin="layout" path="M 0 0.03889 L 0 -3.33333E-6 " pathEditMode="relative" rAng="0" ptsTypes="AA">
                                      <p:cBhvr>
                                        <p:cTn id="50" dur="750" fill="hold"/>
                                        <p:tgtEl>
                                          <p:spTgt spid="9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5" grpId="0"/>
      <p:bldP spid="89" grpId="0" animBg="1"/>
      <p:bldP spid="93" grpId="0"/>
      <p:bldP spid="94" grpId="0" animBg="1"/>
      <p:bldP spid="94" grpId="1" animBg="1"/>
      <p:bldP spid="96" grpId="0" animBg="1"/>
      <p:bldP spid="96" grpId="1" animBg="1"/>
      <p:bldP spid="97" grpId="0"/>
      <p:bldP spid="97" grpId="1"/>
      <p:bldP spid="98" grpId="0"/>
      <p:bldP spid="9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587C-F4D9-BD6A-E9EB-EFD1FB559B72}"/>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FC5FD886-33A8-1179-E6DB-E229497568C3}"/>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 y="-4598"/>
            <a:ext cx="12199956" cy="2283091"/>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11" name="Rounded Rectangle 2">
            <a:extLst>
              <a:ext uri="{FF2B5EF4-FFF2-40B4-BE49-F238E27FC236}">
                <a16:creationId xmlns:a16="http://schemas.microsoft.com/office/drawing/2014/main" id="{A975BBFC-40B0-01C5-AA41-6144FB299E8A}"/>
              </a:ext>
              <a:ext uri="{C183D7F6-B498-43B3-948B-1728B52AA6E4}">
                <adec:decorative xmlns:adec="http://schemas.microsoft.com/office/drawing/2017/decorative" val="1"/>
              </a:ext>
            </a:extLst>
          </p:cNvPr>
          <p:cNvSpPr/>
          <p:nvPr/>
        </p:nvSpPr>
        <p:spPr bwMode="auto">
          <a:xfrm>
            <a:off x="1920125" y="4181770"/>
            <a:ext cx="3562889" cy="1972099"/>
          </a:xfrm>
          <a:prstGeom prst="roundRect">
            <a:avLst>
              <a:gd name="adj" fmla="val 521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cxnSp>
        <p:nvCxnSpPr>
          <p:cNvPr id="9" name="Connector: Elbow 8">
            <a:extLst>
              <a:ext uri="{FF2B5EF4-FFF2-40B4-BE49-F238E27FC236}">
                <a16:creationId xmlns:a16="http://schemas.microsoft.com/office/drawing/2014/main" id="{2E430DB5-23BE-7681-8CE0-235D27F43158}"/>
              </a:ext>
              <a:ext uri="{C183D7F6-B498-43B3-948B-1728B52AA6E4}">
                <adec:decorative xmlns:adec="http://schemas.microsoft.com/office/drawing/2017/decorative" val="1"/>
              </a:ext>
            </a:extLst>
          </p:cNvPr>
          <p:cNvCxnSpPr>
            <a:stCxn id="14" idx="0"/>
            <a:endCxn id="16" idx="1"/>
          </p:cNvCxnSpPr>
          <p:nvPr/>
        </p:nvCxnSpPr>
        <p:spPr>
          <a:xfrm rot="5400000" flipH="1" flipV="1">
            <a:off x="3632606" y="2633422"/>
            <a:ext cx="717567" cy="585226"/>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2D344250-D48F-D0A6-BC1F-664227F16BED}"/>
              </a:ext>
              <a:ext uri="{C183D7F6-B498-43B3-948B-1728B52AA6E4}">
                <adec:decorative xmlns:adec="http://schemas.microsoft.com/office/drawing/2017/decorative" val="1"/>
              </a:ext>
            </a:extLst>
          </p:cNvPr>
          <p:cNvCxnSpPr>
            <a:stCxn id="16" idx="3"/>
            <a:endCxn id="5" idx="0"/>
          </p:cNvCxnSpPr>
          <p:nvPr/>
        </p:nvCxnSpPr>
        <p:spPr>
          <a:xfrm>
            <a:off x="7852479" y="2567251"/>
            <a:ext cx="613786" cy="733104"/>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D8AD9022-344F-0B48-F227-2D23B1A499E1}"/>
              </a:ext>
              <a:ext uri="{C183D7F6-B498-43B3-948B-1728B52AA6E4}">
                <adec:decorative xmlns:adec="http://schemas.microsoft.com/office/drawing/2017/decorative" val="1"/>
              </a:ext>
            </a:extLst>
          </p:cNvPr>
          <p:cNvSpPr/>
          <p:nvPr/>
        </p:nvSpPr>
        <p:spPr bwMode="auto">
          <a:xfrm>
            <a:off x="6682026" y="4181770"/>
            <a:ext cx="3562888" cy="1972098"/>
          </a:xfrm>
          <a:prstGeom prst="roundRect">
            <a:avLst>
              <a:gd name="adj" fmla="val 557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ct val="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4" name="Title 1">
            <a:extLst>
              <a:ext uri="{FF2B5EF4-FFF2-40B4-BE49-F238E27FC236}">
                <a16:creationId xmlns:a16="http://schemas.microsoft.com/office/drawing/2014/main" id="{EE18FBCB-A435-778C-C67C-DD6BDA0F2722}"/>
              </a:ext>
            </a:extLst>
          </p:cNvPr>
          <p:cNvSpPr txBox="1">
            <a:spLocks noGrp="1"/>
          </p:cNvSpPr>
          <p:nvPr>
            <p:ph type="title"/>
          </p:nvPr>
        </p:nvSpPr>
        <p:spPr>
          <a:xfrm>
            <a:off x="-7957" y="246230"/>
            <a:ext cx="12199956" cy="12464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6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a typeface="+mn-ea"/>
                <a:cs typeface="Segoe UI" pitchFamily="34" charset="0"/>
              </a:rPr>
              <a:t>Microsoft Purview</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rPr>
              <a:t>Comprehensive solution to discover, protect, and govern data</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rPr>
              <a:t>Wherever your data flows</a:t>
            </a:r>
            <a:endParaRPr kumimoji="0" lang="en-GB"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4" name="Rounded Rectangle 2">
            <a:extLst>
              <a:ext uri="{FF2B5EF4-FFF2-40B4-BE49-F238E27FC236}">
                <a16:creationId xmlns:a16="http://schemas.microsoft.com/office/drawing/2014/main" id="{705B4E32-1EA6-DB72-27BE-793DA1881DBE}"/>
              </a:ext>
            </a:extLst>
          </p:cNvPr>
          <p:cNvSpPr/>
          <p:nvPr/>
        </p:nvSpPr>
        <p:spPr bwMode="auto">
          <a:xfrm>
            <a:off x="1914537" y="3284818"/>
            <a:ext cx="3568477" cy="1081476"/>
          </a:xfrm>
          <a:prstGeom prst="roundRect">
            <a:avLst>
              <a:gd name="adj" fmla="val 1414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Knowledge sources</a:t>
            </a: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37" name="TextBox 36">
            <a:extLst>
              <a:ext uri="{FF2B5EF4-FFF2-40B4-BE49-F238E27FC236}">
                <a16:creationId xmlns:a16="http://schemas.microsoft.com/office/drawing/2014/main" id="{A19BF81B-7ADC-18DF-9A14-0F256CBB691B}"/>
              </a:ext>
            </a:extLst>
          </p:cNvPr>
          <p:cNvSpPr txBox="1"/>
          <p:nvPr/>
        </p:nvSpPr>
        <p:spPr>
          <a:xfrm>
            <a:off x="2505107" y="4798487"/>
            <a:ext cx="2392923"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Microsoft 365</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Beyond Microsoft 365</a:t>
            </a:r>
          </a:p>
        </p:txBody>
      </p:sp>
      <p:sp>
        <p:nvSpPr>
          <p:cNvPr id="20" name="TextBox 19">
            <a:extLst>
              <a:ext uri="{FF2B5EF4-FFF2-40B4-BE49-F238E27FC236}">
                <a16:creationId xmlns:a16="http://schemas.microsoft.com/office/drawing/2014/main" id="{8C06D802-F1D4-F1ED-7AE7-8C4E1F369252}"/>
              </a:ext>
            </a:extLst>
          </p:cNvPr>
          <p:cNvSpPr txBox="1"/>
          <p:nvPr/>
        </p:nvSpPr>
        <p:spPr>
          <a:xfrm>
            <a:off x="2132758" y="2729514"/>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Grounding data</a:t>
            </a:r>
          </a:p>
        </p:txBody>
      </p:sp>
      <p:sp>
        <p:nvSpPr>
          <p:cNvPr id="16" name="Rectangle: Rounded Corners 17">
            <a:extLst>
              <a:ext uri="{FF2B5EF4-FFF2-40B4-BE49-F238E27FC236}">
                <a16:creationId xmlns:a16="http://schemas.microsoft.com/office/drawing/2014/main" id="{4ECC67AE-D05C-8927-612B-77F300AC290C}"/>
              </a:ext>
            </a:extLst>
          </p:cNvPr>
          <p:cNvSpPr/>
          <p:nvPr/>
        </p:nvSpPr>
        <p:spPr bwMode="auto">
          <a:xfrm>
            <a:off x="4284002" y="2026513"/>
            <a:ext cx="3568477" cy="1081476"/>
          </a:xfrm>
          <a:prstGeom prst="roundRect">
            <a:avLst>
              <a:gd name="adj" fmla="val 14508"/>
            </a:avLst>
          </a:prstGeom>
          <a:solidFill>
            <a:schemeClr val="accent4">
              <a:lumMod val="60000"/>
              <a:lumOff val="40000"/>
            </a:schemeClr>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rPr>
              <a:t>Agents in Microsoft 365</a:t>
            </a:r>
            <a:endParaRPr kumimoji="0" lang="en-US" sz="14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endParaRPr>
          </a:p>
        </p:txBody>
      </p:sp>
      <p:sp>
        <p:nvSpPr>
          <p:cNvPr id="21" name="TextBox 20">
            <a:extLst>
              <a:ext uri="{FF2B5EF4-FFF2-40B4-BE49-F238E27FC236}">
                <a16:creationId xmlns:a16="http://schemas.microsoft.com/office/drawing/2014/main" id="{A5398AE4-B3FD-B826-5722-FF725F9D20B3}"/>
              </a:ext>
            </a:extLst>
          </p:cNvPr>
          <p:cNvSpPr txBox="1"/>
          <p:nvPr/>
        </p:nvSpPr>
        <p:spPr>
          <a:xfrm>
            <a:off x="8625078" y="2736537"/>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Interaction data</a:t>
            </a:r>
          </a:p>
        </p:txBody>
      </p:sp>
      <p:sp>
        <p:nvSpPr>
          <p:cNvPr id="5" name="Rectangle: Rounded Corners 4">
            <a:extLst>
              <a:ext uri="{FF2B5EF4-FFF2-40B4-BE49-F238E27FC236}">
                <a16:creationId xmlns:a16="http://schemas.microsoft.com/office/drawing/2014/main" id="{972EBDB3-F7D0-C321-08E0-678C80321A76}"/>
              </a:ext>
            </a:extLst>
          </p:cNvPr>
          <p:cNvSpPr/>
          <p:nvPr/>
        </p:nvSpPr>
        <p:spPr bwMode="auto">
          <a:xfrm>
            <a:off x="6682026" y="3300355"/>
            <a:ext cx="3568477" cy="1081476"/>
          </a:xfrm>
          <a:prstGeom prst="roundRect">
            <a:avLst>
              <a:gd name="adj" fmla="val 1450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Interactions</a:t>
            </a:r>
          </a:p>
        </p:txBody>
      </p:sp>
      <p:sp>
        <p:nvSpPr>
          <p:cNvPr id="19" name="TextBox 18">
            <a:extLst>
              <a:ext uri="{FF2B5EF4-FFF2-40B4-BE49-F238E27FC236}">
                <a16:creationId xmlns:a16="http://schemas.microsoft.com/office/drawing/2014/main" id="{4C51A145-A24D-9575-79D3-FBB77D4EDE6F}"/>
              </a:ext>
            </a:extLst>
          </p:cNvPr>
          <p:cNvSpPr txBox="1"/>
          <p:nvPr/>
        </p:nvSpPr>
        <p:spPr>
          <a:xfrm>
            <a:off x="7189131" y="4798487"/>
            <a:ext cx="2548677"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Prompts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a:rPr>
              <a:t>Responses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1860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200"/>
                                  </p:stCondLst>
                                  <p:childTnLst>
                                    <p:animMotion origin="layout" path="M -2.91667E-6 -7.40741E-7 L -2.91667E-6 0.03542 " pathEditMode="relative" rAng="0" ptsTypes="AA">
                                      <p:cBhvr>
                                        <p:cTn id="9"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941-0A58-4459-8A6A-D1B427832FE4}"/>
              </a:ext>
            </a:extLst>
          </p:cNvPr>
          <p:cNvSpPr>
            <a:spLocks noGrp="1"/>
          </p:cNvSpPr>
          <p:nvPr>
            <p:ph type="title"/>
          </p:nvPr>
        </p:nvSpPr>
        <p:spPr/>
        <p:txBody>
          <a:bodyPr/>
          <a:lstStyle/>
          <a:p>
            <a:r>
              <a:rPr lang="en-US"/>
              <a:t>Problem summary</a:t>
            </a:r>
          </a:p>
        </p:txBody>
      </p:sp>
      <p:sp>
        <p:nvSpPr>
          <p:cNvPr id="13" name="Rectangle: Rounded Corners 12">
            <a:extLst>
              <a:ext uri="{FF2B5EF4-FFF2-40B4-BE49-F238E27FC236}">
                <a16:creationId xmlns:a16="http://schemas.microsoft.com/office/drawing/2014/main" id="{AA77F808-C02A-7327-FBDD-0A6DB1A93F13}"/>
              </a:ext>
              <a:ext uri="{C183D7F6-B498-43B3-948B-1728B52AA6E4}">
                <adec:decorative xmlns:adec="http://schemas.microsoft.com/office/drawing/2017/decorative" val="1"/>
              </a:ext>
            </a:extLst>
          </p:cNvPr>
          <p:cNvSpPr>
            <a:spLocks/>
          </p:cNvSpPr>
          <p:nvPr/>
        </p:nvSpPr>
        <p:spPr bwMode="auto">
          <a:xfrm>
            <a:off x="588963" y="2358543"/>
            <a:ext cx="11017249" cy="3096423"/>
          </a:xfrm>
          <a:prstGeom prst="roundRect">
            <a:avLst>
              <a:gd name="adj" fmla="val 5500"/>
            </a:avLst>
          </a:prstGeom>
          <a:solidFill>
            <a:schemeClr val="bg1"/>
          </a:solidFill>
          <a:ln w="12700" cap="rnd">
            <a:solidFill>
              <a:schemeClr val="bg1">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14" name="Rectangle: Rounded Corners 13">
            <a:extLst>
              <a:ext uri="{FF2B5EF4-FFF2-40B4-BE49-F238E27FC236}">
                <a16:creationId xmlns:a16="http://schemas.microsoft.com/office/drawing/2014/main" id="{150EE4CD-DFAC-FABD-3FBD-F56237DEF98A}"/>
              </a:ext>
              <a:ext uri="{C183D7F6-B498-43B3-948B-1728B52AA6E4}">
                <adec:decorative xmlns:adec="http://schemas.microsoft.com/office/drawing/2017/decorative" val="1"/>
              </a:ext>
            </a:extLst>
          </p:cNvPr>
          <p:cNvSpPr>
            <a:spLocks/>
          </p:cNvSpPr>
          <p:nvPr/>
        </p:nvSpPr>
        <p:spPr bwMode="auto">
          <a:xfrm>
            <a:off x="755363"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A26213D-A8E0-C752-5E82-BD877E59751A}"/>
              </a:ext>
              <a:ext uri="{C183D7F6-B498-43B3-948B-1728B52AA6E4}">
                <adec:decorative xmlns:adec="http://schemas.microsoft.com/office/drawing/2017/decorative" val="1"/>
              </a:ext>
            </a:extLst>
          </p:cNvPr>
          <p:cNvSpPr>
            <a:spLocks/>
          </p:cNvSpPr>
          <p:nvPr/>
        </p:nvSpPr>
        <p:spPr bwMode="auto">
          <a:xfrm>
            <a:off x="4371711"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7E34701E-36CB-22F1-1212-D7A4655D2BA3}"/>
              </a:ext>
              <a:ext uri="{C183D7F6-B498-43B3-948B-1728B52AA6E4}">
                <adec:decorative xmlns:adec="http://schemas.microsoft.com/office/drawing/2017/decorative" val="1"/>
              </a:ext>
            </a:extLst>
          </p:cNvPr>
          <p:cNvSpPr>
            <a:spLocks/>
          </p:cNvSpPr>
          <p:nvPr/>
        </p:nvSpPr>
        <p:spPr bwMode="auto">
          <a:xfrm>
            <a:off x="7988060"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 Bent 16">
            <a:extLst>
              <a:ext uri="{FF2B5EF4-FFF2-40B4-BE49-F238E27FC236}">
                <a16:creationId xmlns:a16="http://schemas.microsoft.com/office/drawing/2014/main" id="{8704E745-F20F-63BF-12B4-6AA41B44CBD3}"/>
              </a:ext>
              <a:ext uri="{C183D7F6-B498-43B3-948B-1728B52AA6E4}">
                <adec:decorative xmlns:adec="http://schemas.microsoft.com/office/drawing/2017/decorative" val="1"/>
              </a:ext>
            </a:extLst>
          </p:cNvPr>
          <p:cNvSpPr>
            <a:spLocks/>
          </p:cNvSpPr>
          <p:nvPr/>
        </p:nvSpPr>
        <p:spPr bwMode="auto">
          <a:xfrm>
            <a:off x="2474122" y="2956976"/>
            <a:ext cx="201811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Arrow: Bent 17">
            <a:extLst>
              <a:ext uri="{FF2B5EF4-FFF2-40B4-BE49-F238E27FC236}">
                <a16:creationId xmlns:a16="http://schemas.microsoft.com/office/drawing/2014/main" id="{D4642ECC-9332-B565-748B-BCCBACC54945}"/>
              </a:ext>
              <a:ext uri="{C183D7F6-B498-43B3-948B-1728B52AA6E4}">
                <adec:decorative xmlns:adec="http://schemas.microsoft.com/office/drawing/2017/decorative" val="1"/>
              </a:ext>
            </a:extLst>
          </p:cNvPr>
          <p:cNvSpPr/>
          <p:nvPr/>
        </p:nvSpPr>
        <p:spPr bwMode="auto">
          <a:xfrm flipH="1" flipV="1">
            <a:off x="4124988" y="2689971"/>
            <a:ext cx="1977637" cy="267005"/>
          </a:xfrm>
          <a:prstGeom prst="bentArrow">
            <a:avLst>
              <a:gd name="adj1" fmla="val 25000"/>
              <a:gd name="adj2" fmla="val 0"/>
              <a:gd name="adj3" fmla="val 0"/>
              <a:gd name="adj4" fmla="val 40949"/>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9" name="Arrow: Bent 18">
            <a:extLst>
              <a:ext uri="{FF2B5EF4-FFF2-40B4-BE49-F238E27FC236}">
                <a16:creationId xmlns:a16="http://schemas.microsoft.com/office/drawing/2014/main" id="{4207F527-5348-26C3-A316-0F2889FE4EF7}"/>
              </a:ext>
              <a:ext uri="{C183D7F6-B498-43B3-948B-1728B52AA6E4}">
                <adec:decorative xmlns:adec="http://schemas.microsoft.com/office/drawing/2017/decorative" val="1"/>
              </a:ext>
            </a:extLst>
          </p:cNvPr>
          <p:cNvSpPr>
            <a:spLocks/>
          </p:cNvSpPr>
          <p:nvPr/>
        </p:nvSpPr>
        <p:spPr bwMode="auto">
          <a:xfrm flipH="1">
            <a:off x="7711333" y="2956976"/>
            <a:ext cx="200654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Arrow: Bent 19">
            <a:extLst>
              <a:ext uri="{FF2B5EF4-FFF2-40B4-BE49-F238E27FC236}">
                <a16:creationId xmlns:a16="http://schemas.microsoft.com/office/drawing/2014/main" id="{1A7D4005-8FF0-7958-5AAD-5DF6A6F9B1C7}"/>
              </a:ext>
              <a:ext uri="{C183D7F6-B498-43B3-948B-1728B52AA6E4}">
                <adec:decorative xmlns:adec="http://schemas.microsoft.com/office/drawing/2017/decorative" val="1"/>
              </a:ext>
            </a:extLst>
          </p:cNvPr>
          <p:cNvSpPr/>
          <p:nvPr/>
        </p:nvSpPr>
        <p:spPr bwMode="auto">
          <a:xfrm flipV="1">
            <a:off x="6100570" y="2689971"/>
            <a:ext cx="1977637" cy="267005"/>
          </a:xfrm>
          <a:prstGeom prst="bentArrow">
            <a:avLst>
              <a:gd name="adj1" fmla="val 25000"/>
              <a:gd name="adj2" fmla="val 0"/>
              <a:gd name="adj3" fmla="val 0"/>
              <a:gd name="adj4" fmla="val 38148"/>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6C9A305F-F842-F119-A3B4-1C62F602F668}"/>
              </a:ext>
              <a:ext uri="{C183D7F6-B498-43B3-948B-1728B52AA6E4}">
                <adec:decorative xmlns:adec="http://schemas.microsoft.com/office/drawing/2017/decorative" val="1"/>
              </a:ext>
            </a:extLst>
          </p:cNvPr>
          <p:cNvCxnSpPr>
            <a:cxnSpLocks/>
            <a:stCxn id="48" idx="4"/>
            <a:endCxn id="26" idx="0"/>
          </p:cNvCxnSpPr>
          <p:nvPr/>
        </p:nvCxnSpPr>
        <p:spPr>
          <a:xfrm>
            <a:off x="6097588" y="2680589"/>
            <a:ext cx="1" cy="692393"/>
          </a:xfrm>
          <a:prstGeom prst="line">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BFFE67-E0E6-EBA8-6FE4-46D8BDBC93D9}"/>
              </a:ext>
              <a:ext uri="{C183D7F6-B498-43B3-948B-1728B52AA6E4}">
                <adec:decorative xmlns:adec="http://schemas.microsoft.com/office/drawing/2017/decorative" val="1"/>
              </a:ext>
            </a:extLst>
          </p:cNvPr>
          <p:cNvSpPr/>
          <p:nvPr/>
        </p:nvSpPr>
        <p:spPr bwMode="auto">
          <a:xfrm>
            <a:off x="2250650"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5" name="Rectangle: Rounded Corners 24">
            <a:extLst>
              <a:ext uri="{FF2B5EF4-FFF2-40B4-BE49-F238E27FC236}">
                <a16:creationId xmlns:a16="http://schemas.microsoft.com/office/drawing/2014/main" id="{16EF51CF-84BC-BCCB-52A4-2F1582FE5623}"/>
              </a:ext>
              <a:ext uri="{C183D7F6-B498-43B3-948B-1728B52AA6E4}">
                <adec:decorative xmlns:adec="http://schemas.microsoft.com/office/drawing/2017/decorative" val="1"/>
              </a:ext>
            </a:extLst>
          </p:cNvPr>
          <p:cNvSpPr/>
          <p:nvPr/>
        </p:nvSpPr>
        <p:spPr bwMode="auto">
          <a:xfrm>
            <a:off x="9483346"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6" name="Rectangle: Rounded Corners 25">
            <a:extLst>
              <a:ext uri="{FF2B5EF4-FFF2-40B4-BE49-F238E27FC236}">
                <a16:creationId xmlns:a16="http://schemas.microsoft.com/office/drawing/2014/main" id="{48DDBBC0-A3F8-6C2B-2E49-F3EF21D8309A}"/>
              </a:ext>
              <a:ext uri="{C183D7F6-B498-43B3-948B-1728B52AA6E4}">
                <adec:decorative xmlns:adec="http://schemas.microsoft.com/office/drawing/2017/decorative" val="1"/>
              </a:ext>
            </a:extLst>
          </p:cNvPr>
          <p:cNvSpPr/>
          <p:nvPr/>
        </p:nvSpPr>
        <p:spPr bwMode="auto">
          <a:xfrm>
            <a:off x="5866998"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0FB5C2B8-41AD-47B5-20F4-0894EB603032}"/>
              </a:ext>
              <a:ext uri="{C183D7F6-B498-43B3-948B-1728B52AA6E4}">
                <adec:decorative xmlns:adec="http://schemas.microsoft.com/office/drawing/2017/decorative" val="1"/>
              </a:ext>
            </a:extLst>
          </p:cNvPr>
          <p:cNvSpPr>
            <a:spLocks/>
          </p:cNvSpPr>
          <p:nvPr/>
        </p:nvSpPr>
        <p:spPr bwMode="auto">
          <a:xfrm>
            <a:off x="8892147" y="3402087"/>
            <a:ext cx="2547669"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ounded Rectangle 11">
            <a:extLst>
              <a:ext uri="{FF2B5EF4-FFF2-40B4-BE49-F238E27FC236}">
                <a16:creationId xmlns:a16="http://schemas.microsoft.com/office/drawing/2014/main" id="{B0D03D92-C896-6BC6-26A1-32397B6E81F8}"/>
              </a:ext>
              <a:ext uri="{C183D7F6-B498-43B3-948B-1728B52AA6E4}">
                <adec:decorative xmlns:adec="http://schemas.microsoft.com/office/drawing/2017/decorative" val="1"/>
              </a:ext>
            </a:extLst>
          </p:cNvPr>
          <p:cNvSpPr>
            <a:spLocks/>
          </p:cNvSpPr>
          <p:nvPr/>
        </p:nvSpPr>
        <p:spPr bwMode="auto">
          <a:xfrm>
            <a:off x="2227344"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Rounded Rectangle 11">
            <a:extLst>
              <a:ext uri="{FF2B5EF4-FFF2-40B4-BE49-F238E27FC236}">
                <a16:creationId xmlns:a16="http://schemas.microsoft.com/office/drawing/2014/main" id="{5B0BC557-3899-BCD1-8946-A7592AC6C8BE}"/>
              </a:ext>
              <a:ext uri="{C183D7F6-B498-43B3-948B-1728B52AA6E4}">
                <adec:decorative xmlns:adec="http://schemas.microsoft.com/office/drawing/2017/decorative" val="1"/>
              </a:ext>
            </a:extLst>
          </p:cNvPr>
          <p:cNvSpPr>
            <a:spLocks/>
          </p:cNvSpPr>
          <p:nvPr/>
        </p:nvSpPr>
        <p:spPr bwMode="auto">
          <a:xfrm>
            <a:off x="5843692"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Rounded Rectangle 11">
            <a:extLst>
              <a:ext uri="{FF2B5EF4-FFF2-40B4-BE49-F238E27FC236}">
                <a16:creationId xmlns:a16="http://schemas.microsoft.com/office/drawing/2014/main" id="{1242EBAE-CC04-4158-DBD7-91A3C7CD030F}"/>
              </a:ext>
              <a:ext uri="{C183D7F6-B498-43B3-948B-1728B52AA6E4}">
                <adec:decorative xmlns:adec="http://schemas.microsoft.com/office/drawing/2017/decorative" val="1"/>
              </a:ext>
            </a:extLst>
          </p:cNvPr>
          <p:cNvSpPr>
            <a:spLocks/>
          </p:cNvSpPr>
          <p:nvPr/>
        </p:nvSpPr>
        <p:spPr bwMode="auto">
          <a:xfrm>
            <a:off x="9460040"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itle 16">
            <a:extLst>
              <a:ext uri="{FF2B5EF4-FFF2-40B4-BE49-F238E27FC236}">
                <a16:creationId xmlns:a16="http://schemas.microsoft.com/office/drawing/2014/main" id="{300ACE57-6B59-674A-E200-ACAF45BC7415}"/>
              </a:ext>
            </a:extLst>
          </p:cNvPr>
          <p:cNvSpPr txBox="1">
            <a:spLocks/>
          </p:cNvSpPr>
          <p:nvPr/>
        </p:nvSpPr>
        <p:spPr>
          <a:xfrm>
            <a:off x="588263" y="1193028"/>
            <a:ext cx="1102112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a:defRPr/>
            </a:pPr>
            <a:r>
              <a:rPr kumimoji="0" lang="en-US" sz="2000" b="0" i="0" u="none" strike="noStrike" kern="1200" cap="none" spc="0" normalizeH="0" baseline="0" noProof="0">
                <a:ln w="3175">
                  <a:noFill/>
                </a:ln>
                <a:solidFill>
                  <a:srgbClr val="000000"/>
                </a:solidFill>
                <a:effectLst/>
                <a:uLnTx/>
                <a:uFillTx/>
                <a:latin typeface="Segoe UI"/>
                <a:ea typeface="+mn-ea"/>
                <a:cs typeface="Segoe UI"/>
              </a:rPr>
              <a:t>Agents in Microsoft 365 Copilot’s </a:t>
            </a:r>
            <a:r>
              <a:rPr lang="en-US">
                <a:solidFill>
                  <a:srgbClr val="000000"/>
                </a:solidFill>
                <a:latin typeface="Segoe UI"/>
                <a:cs typeface="Segoe UI"/>
              </a:rPr>
              <a:t>leveraging</a:t>
            </a:r>
            <a:r>
              <a:rPr kumimoji="0" lang="en-US" sz="2000" b="0" i="0" u="none" strike="noStrike" kern="1200" cap="none" spc="0" normalizeH="0" baseline="0" noProof="0">
                <a:ln w="3175">
                  <a:noFill/>
                </a:ln>
                <a:solidFill>
                  <a:srgbClr val="000000"/>
                </a:solidFill>
                <a:effectLst/>
                <a:uLnTx/>
                <a:uFillTx/>
                <a:latin typeface="Segoe UI"/>
                <a:ea typeface="+mn-ea"/>
                <a:cs typeface="Segoe UI"/>
              </a:rPr>
              <a:t> information in SharePoint and Dataverse has raised concerns for organizations about oversharing, data loss, and insider risks.</a:t>
            </a:r>
          </a:p>
        </p:txBody>
      </p:sp>
      <p:sp>
        <p:nvSpPr>
          <p:cNvPr id="35" name="Rectangle: Rounded Corners 34">
            <a:extLst>
              <a:ext uri="{FF2B5EF4-FFF2-40B4-BE49-F238E27FC236}">
                <a16:creationId xmlns:a16="http://schemas.microsoft.com/office/drawing/2014/main" id="{7016CBCC-98AF-B624-3A33-013064EF8076}"/>
              </a:ext>
            </a:extLst>
          </p:cNvPr>
          <p:cNvSpPr>
            <a:spLocks/>
          </p:cNvSpPr>
          <p:nvPr/>
        </p:nvSpPr>
        <p:spPr bwMode="auto">
          <a:xfrm>
            <a:off x="1257300" y="2105629"/>
            <a:ext cx="9680576" cy="5001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Semibold"/>
                <a:ea typeface="+mn-ea"/>
                <a:cs typeface="+mn-cs"/>
              </a:rPr>
              <a:t>If grounding data and agent interactions are not secured, it could lead to</a:t>
            </a:r>
          </a:p>
        </p:txBody>
      </p:sp>
      <p:sp>
        <p:nvSpPr>
          <p:cNvPr id="41" name="Graphic 25" descr="Icon of a fingerprint">
            <a:extLst>
              <a:ext uri="{FF2B5EF4-FFF2-40B4-BE49-F238E27FC236}">
                <a16:creationId xmlns:a16="http://schemas.microsoft.com/office/drawing/2014/main" id="{A506F4CA-3594-3D72-43A9-E28B76563E6B}"/>
              </a:ext>
            </a:extLst>
          </p:cNvPr>
          <p:cNvSpPr>
            <a:spLocks/>
          </p:cNvSpPr>
          <p:nvPr/>
        </p:nvSpPr>
        <p:spPr>
          <a:xfrm>
            <a:off x="2342688" y="3669056"/>
            <a:ext cx="277106" cy="287486"/>
          </a:xfrm>
          <a:custGeom>
            <a:avLst/>
            <a:gdLst>
              <a:gd name="connsiteX0" fmla="*/ 123338 w 189604"/>
              <a:gd name="connsiteY0" fmla="*/ 95001 h 190526"/>
              <a:gd name="connsiteX1" fmla="*/ 134463 w 189604"/>
              <a:gd name="connsiteY1" fmla="*/ 117137 h 190526"/>
              <a:gd name="connsiteX2" fmla="*/ 135558 w 189604"/>
              <a:gd name="connsiteY2" fmla="*/ 122185 h 190526"/>
              <a:gd name="connsiteX3" fmla="*/ 136473 w 189604"/>
              <a:gd name="connsiteY3" fmla="*/ 127034 h 190526"/>
              <a:gd name="connsiteX4" fmla="*/ 139406 w 189604"/>
              <a:gd name="connsiteY4" fmla="*/ 138606 h 190526"/>
              <a:gd name="connsiteX5" fmla="*/ 154027 w 189604"/>
              <a:gd name="connsiteY5" fmla="*/ 157371 h 190526"/>
              <a:gd name="connsiteX6" fmla="*/ 154608 w 189604"/>
              <a:gd name="connsiteY6" fmla="*/ 170725 h 190526"/>
              <a:gd name="connsiteX7" fmla="*/ 141149 w 189604"/>
              <a:gd name="connsiteY7" fmla="*/ 171306 h 190526"/>
              <a:gd name="connsiteX8" fmla="*/ 122004 w 189604"/>
              <a:gd name="connsiteY8" fmla="*/ 146322 h 190526"/>
              <a:gd name="connsiteX9" fmla="*/ 118566 w 189604"/>
              <a:gd name="connsiteY9" fmla="*/ 134739 h 190526"/>
              <a:gd name="connsiteX10" fmla="*/ 116765 w 189604"/>
              <a:gd name="connsiteY10" fmla="*/ 125310 h 190526"/>
              <a:gd name="connsiteX11" fmla="*/ 116432 w 189604"/>
              <a:gd name="connsiteY11" fmla="*/ 123719 h 190526"/>
              <a:gd name="connsiteX12" fmla="*/ 109698 w 189604"/>
              <a:gd name="connsiteY12" fmla="*/ 108222 h 190526"/>
              <a:gd name="connsiteX13" fmla="*/ 86781 w 189604"/>
              <a:gd name="connsiteY13" fmla="*/ 109336 h 190526"/>
              <a:gd name="connsiteX14" fmla="*/ 84571 w 189604"/>
              <a:gd name="connsiteY14" fmla="*/ 144436 h 190526"/>
              <a:gd name="connsiteX15" fmla="*/ 97477 w 189604"/>
              <a:gd name="connsiteY15" fmla="*/ 176821 h 190526"/>
              <a:gd name="connsiteX16" fmla="*/ 93302 w 189604"/>
              <a:gd name="connsiteY16" fmla="*/ 189486 h 190526"/>
              <a:gd name="connsiteX17" fmla="*/ 93239 w 189604"/>
              <a:gd name="connsiteY17" fmla="*/ 189518 h 190526"/>
              <a:gd name="connsiteX18" fmla="*/ 80456 w 189604"/>
              <a:gd name="connsiteY18" fmla="*/ 185307 h 190526"/>
              <a:gd name="connsiteX19" fmla="*/ 66293 w 189604"/>
              <a:gd name="connsiteY19" fmla="*/ 149770 h 190526"/>
              <a:gd name="connsiteX20" fmla="*/ 70674 w 189604"/>
              <a:gd name="connsiteY20" fmla="*/ 99230 h 190526"/>
              <a:gd name="connsiteX21" fmla="*/ 123338 w 189604"/>
              <a:gd name="connsiteY21" fmla="*/ 95001 h 190526"/>
              <a:gd name="connsiteX22" fmla="*/ 99497 w 189604"/>
              <a:gd name="connsiteY22" fmla="*/ 115242 h 190526"/>
              <a:gd name="connsiteX23" fmla="*/ 109326 w 189604"/>
              <a:gd name="connsiteY23" fmla="*/ 124443 h 190526"/>
              <a:gd name="connsiteX24" fmla="*/ 122661 w 189604"/>
              <a:gd name="connsiteY24" fmla="*/ 164143 h 190526"/>
              <a:gd name="connsiteX25" fmla="*/ 124471 w 189604"/>
              <a:gd name="connsiteY25" fmla="*/ 166610 h 190526"/>
              <a:gd name="connsiteX26" fmla="*/ 127329 w 189604"/>
              <a:gd name="connsiteY26" fmla="*/ 170325 h 190526"/>
              <a:gd name="connsiteX27" fmla="*/ 125623 w 189604"/>
              <a:gd name="connsiteY27" fmla="*/ 183686 h 190526"/>
              <a:gd name="connsiteX28" fmla="*/ 113013 w 189604"/>
              <a:gd name="connsiteY28" fmla="*/ 182841 h 190526"/>
              <a:gd name="connsiteX29" fmla="*/ 112232 w 189604"/>
              <a:gd name="connsiteY29" fmla="*/ 181936 h 190526"/>
              <a:gd name="connsiteX30" fmla="*/ 109374 w 189604"/>
              <a:gd name="connsiteY30" fmla="*/ 178221 h 190526"/>
              <a:gd name="connsiteX31" fmla="*/ 90296 w 189604"/>
              <a:gd name="connsiteY31" fmla="*/ 125071 h 190526"/>
              <a:gd name="connsiteX32" fmla="*/ 99497 w 189604"/>
              <a:gd name="connsiteY32" fmla="*/ 115242 h 190526"/>
              <a:gd name="connsiteX33" fmla="*/ 62349 w 189604"/>
              <a:gd name="connsiteY33" fmla="*/ 68455 h 190526"/>
              <a:gd name="connsiteX34" fmla="*/ 129186 w 189604"/>
              <a:gd name="connsiteY34" fmla="*/ 65654 h 190526"/>
              <a:gd name="connsiteX35" fmla="*/ 149979 w 189604"/>
              <a:gd name="connsiteY35" fmla="*/ 86400 h 190526"/>
              <a:gd name="connsiteX36" fmla="*/ 146574 w 189604"/>
              <a:gd name="connsiteY36" fmla="*/ 99435 h 190526"/>
              <a:gd name="connsiteX37" fmla="*/ 133539 w 189604"/>
              <a:gd name="connsiteY37" fmla="*/ 96030 h 190526"/>
              <a:gd name="connsiteX38" fmla="*/ 118880 w 189604"/>
              <a:gd name="connsiteY38" fmla="*/ 81685 h 190526"/>
              <a:gd name="connsiteX39" fmla="*/ 73684 w 189604"/>
              <a:gd name="connsiteY39" fmla="*/ 83771 h 190526"/>
              <a:gd name="connsiteX40" fmla="*/ 54415 w 189604"/>
              <a:gd name="connsiteY40" fmla="*/ 133844 h 190526"/>
              <a:gd name="connsiteX41" fmla="*/ 64778 w 189604"/>
              <a:gd name="connsiteY41" fmla="*/ 168467 h 190526"/>
              <a:gd name="connsiteX42" fmla="*/ 60237 w 189604"/>
              <a:gd name="connsiteY42" fmla="*/ 181149 h 190526"/>
              <a:gd name="connsiteX43" fmla="*/ 47747 w 189604"/>
              <a:gd name="connsiteY43" fmla="*/ 176992 h 190526"/>
              <a:gd name="connsiteX44" fmla="*/ 35460 w 189604"/>
              <a:gd name="connsiteY44" fmla="*/ 135625 h 190526"/>
              <a:gd name="connsiteX45" fmla="*/ 62349 w 189604"/>
              <a:gd name="connsiteY45" fmla="*/ 68455 h 190526"/>
              <a:gd name="connsiteX46" fmla="*/ 163057 w 189604"/>
              <a:gd name="connsiteY46" fmla="*/ 117604 h 190526"/>
              <a:gd name="connsiteX47" fmla="*/ 166877 w 189604"/>
              <a:gd name="connsiteY47" fmla="*/ 130624 h 190526"/>
              <a:gd name="connsiteX48" fmla="*/ 171525 w 189604"/>
              <a:gd name="connsiteY48" fmla="*/ 135606 h 190526"/>
              <a:gd name="connsiteX49" fmla="*/ 177887 w 189604"/>
              <a:gd name="connsiteY49" fmla="*/ 147484 h 190526"/>
              <a:gd name="connsiteX50" fmla="*/ 166010 w 189604"/>
              <a:gd name="connsiteY50" fmla="*/ 153846 h 190526"/>
              <a:gd name="connsiteX51" fmla="*/ 150970 w 189604"/>
              <a:gd name="connsiteY51" fmla="*/ 141111 h 190526"/>
              <a:gd name="connsiteX52" fmla="*/ 144036 w 189604"/>
              <a:gd name="connsiteY52" fmla="*/ 118575 h 190526"/>
              <a:gd name="connsiteX53" fmla="*/ 152870 w 189604"/>
              <a:gd name="connsiteY53" fmla="*/ 108406 h 190526"/>
              <a:gd name="connsiteX54" fmla="*/ 163039 w 189604"/>
              <a:gd name="connsiteY54" fmla="*/ 117241 h 190526"/>
              <a:gd name="connsiteX55" fmla="*/ 163057 w 189604"/>
              <a:gd name="connsiteY55" fmla="*/ 117594 h 190526"/>
              <a:gd name="connsiteX56" fmla="*/ 80380 w 189604"/>
              <a:gd name="connsiteY56" fmla="*/ 37641 h 190526"/>
              <a:gd name="connsiteX57" fmla="*/ 75598 w 189604"/>
              <a:gd name="connsiteY57" fmla="*/ 50233 h 190526"/>
              <a:gd name="connsiteX58" fmla="*/ 37784 w 189604"/>
              <a:gd name="connsiteY58" fmla="*/ 83057 h 190526"/>
              <a:gd name="connsiteX59" fmla="*/ 26992 w 189604"/>
              <a:gd name="connsiteY59" fmla="*/ 139473 h 190526"/>
              <a:gd name="connsiteX60" fmla="*/ 18843 w 189604"/>
              <a:gd name="connsiteY60" fmla="*/ 150198 h 190526"/>
              <a:gd name="connsiteX61" fmla="*/ 8117 w 189604"/>
              <a:gd name="connsiteY61" fmla="*/ 142049 h 190526"/>
              <a:gd name="connsiteX62" fmla="*/ 8104 w 189604"/>
              <a:gd name="connsiteY62" fmla="*/ 141950 h 190526"/>
              <a:gd name="connsiteX63" fmla="*/ 21287 w 189604"/>
              <a:gd name="connsiteY63" fmla="*/ 73532 h 190526"/>
              <a:gd name="connsiteX64" fmla="*/ 67769 w 189604"/>
              <a:gd name="connsiteY64" fmla="*/ 32860 h 190526"/>
              <a:gd name="connsiteX65" fmla="*/ 80366 w 189604"/>
              <a:gd name="connsiteY65" fmla="*/ 37631 h 190526"/>
              <a:gd name="connsiteX66" fmla="*/ 80370 w 189604"/>
              <a:gd name="connsiteY66" fmla="*/ 37641 h 190526"/>
              <a:gd name="connsiteX67" fmla="*/ 103840 w 189604"/>
              <a:gd name="connsiteY67" fmla="*/ 27812 h 190526"/>
              <a:gd name="connsiteX68" fmla="*/ 157371 w 189604"/>
              <a:gd name="connsiteY68" fmla="*/ 52100 h 190526"/>
              <a:gd name="connsiteX69" fmla="*/ 189517 w 189604"/>
              <a:gd name="connsiteY69" fmla="*/ 116232 h 190526"/>
              <a:gd name="connsiteX70" fmla="*/ 181355 w 189604"/>
              <a:gd name="connsiteY70" fmla="*/ 126948 h 190526"/>
              <a:gd name="connsiteX71" fmla="*/ 170639 w 189604"/>
              <a:gd name="connsiteY71" fmla="*/ 118785 h 190526"/>
              <a:gd name="connsiteX72" fmla="*/ 144702 w 189604"/>
              <a:gd name="connsiteY72" fmla="*/ 66331 h 190526"/>
              <a:gd name="connsiteX73" fmla="*/ 103440 w 189604"/>
              <a:gd name="connsiteY73" fmla="*/ 46862 h 190526"/>
              <a:gd name="connsiteX74" fmla="*/ 94110 w 189604"/>
              <a:gd name="connsiteY74" fmla="*/ 37141 h 190526"/>
              <a:gd name="connsiteX75" fmla="*/ 103831 w 189604"/>
              <a:gd name="connsiteY75" fmla="*/ 27812 h 190526"/>
              <a:gd name="connsiteX76" fmla="*/ 34136 w 189604"/>
              <a:gd name="connsiteY76" fmla="*/ 30002 h 190526"/>
              <a:gd name="connsiteX77" fmla="*/ 33357 w 189604"/>
              <a:gd name="connsiteY77" fmla="*/ 43450 h 190526"/>
              <a:gd name="connsiteX78" fmla="*/ 33355 w 189604"/>
              <a:gd name="connsiteY78" fmla="*/ 43452 h 190526"/>
              <a:gd name="connsiteX79" fmla="*/ 25525 w 189604"/>
              <a:gd name="connsiteY79" fmla="*/ 51396 h 190526"/>
              <a:gd name="connsiteX80" fmla="*/ 17744 w 189604"/>
              <a:gd name="connsiteY80" fmla="*/ 62568 h 190526"/>
              <a:gd name="connsiteX81" fmla="*/ 4709 w 189604"/>
              <a:gd name="connsiteY81" fmla="*/ 65968 h 190526"/>
              <a:gd name="connsiteX82" fmla="*/ 1246 w 189604"/>
              <a:gd name="connsiteY82" fmla="*/ 53043 h 190526"/>
              <a:gd name="connsiteX83" fmla="*/ 11267 w 189604"/>
              <a:gd name="connsiteY83" fmla="*/ 38756 h 190526"/>
              <a:gd name="connsiteX84" fmla="*/ 20687 w 189604"/>
              <a:gd name="connsiteY84" fmla="*/ 29231 h 190526"/>
              <a:gd name="connsiteX85" fmla="*/ 34135 w 189604"/>
              <a:gd name="connsiteY85" fmla="*/ 30001 h 190526"/>
              <a:gd name="connsiteX86" fmla="*/ 34136 w 189604"/>
              <a:gd name="connsiteY86" fmla="*/ 30002 h 190526"/>
              <a:gd name="connsiteX87" fmla="*/ 99716 w 189604"/>
              <a:gd name="connsiteY87" fmla="*/ 151 h 190526"/>
              <a:gd name="connsiteX88" fmla="*/ 155580 w 189604"/>
              <a:gd name="connsiteY88" fmla="*/ 17172 h 190526"/>
              <a:gd name="connsiteX89" fmla="*/ 157552 w 189604"/>
              <a:gd name="connsiteY89" fmla="*/ 30497 h 190526"/>
              <a:gd name="connsiteX90" fmla="*/ 144227 w 189604"/>
              <a:gd name="connsiteY90" fmla="*/ 32470 h 190526"/>
              <a:gd name="connsiteX91" fmla="*/ 143931 w 189604"/>
              <a:gd name="connsiteY91" fmla="*/ 32241 h 190526"/>
              <a:gd name="connsiteX92" fmla="*/ 98830 w 189604"/>
              <a:gd name="connsiteY92" fmla="*/ 19182 h 190526"/>
              <a:gd name="connsiteX93" fmla="*/ 55472 w 189604"/>
              <a:gd name="connsiteY93" fmla="*/ 28421 h 190526"/>
              <a:gd name="connsiteX94" fmla="*/ 42450 w 189604"/>
              <a:gd name="connsiteY94" fmla="*/ 24976 h 190526"/>
              <a:gd name="connsiteX95" fmla="*/ 45509 w 189604"/>
              <a:gd name="connsiteY95" fmla="*/ 12191 h 190526"/>
              <a:gd name="connsiteX96" fmla="*/ 99716 w 189604"/>
              <a:gd name="connsiteY96" fmla="*/ 151 h 1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9604" h="190526">
                <a:moveTo>
                  <a:pt x="123338" y="95001"/>
                </a:moveTo>
                <a:cubicBezTo>
                  <a:pt x="129015" y="100783"/>
                  <a:pt x="132196" y="107688"/>
                  <a:pt x="134463" y="117137"/>
                </a:cubicBezTo>
                <a:lnTo>
                  <a:pt x="135558" y="122185"/>
                </a:lnTo>
                <a:lnTo>
                  <a:pt x="136473" y="127034"/>
                </a:lnTo>
                <a:cubicBezTo>
                  <a:pt x="137654" y="133387"/>
                  <a:pt x="138359" y="136292"/>
                  <a:pt x="139406" y="138606"/>
                </a:cubicBezTo>
                <a:cubicBezTo>
                  <a:pt x="142121" y="144664"/>
                  <a:pt x="146969" y="150932"/>
                  <a:pt x="154027" y="157371"/>
                </a:cubicBezTo>
                <a:cubicBezTo>
                  <a:pt x="157904" y="160895"/>
                  <a:pt x="158171" y="166877"/>
                  <a:pt x="154608" y="170725"/>
                </a:cubicBezTo>
                <a:cubicBezTo>
                  <a:pt x="151040" y="174577"/>
                  <a:pt x="145036" y="174836"/>
                  <a:pt x="141149" y="171306"/>
                </a:cubicBezTo>
                <a:cubicBezTo>
                  <a:pt x="132291" y="163238"/>
                  <a:pt x="125871" y="154932"/>
                  <a:pt x="122004" y="146322"/>
                </a:cubicBezTo>
                <a:cubicBezTo>
                  <a:pt x="120509" y="142988"/>
                  <a:pt x="119604" y="139873"/>
                  <a:pt x="118566" y="134739"/>
                </a:cubicBezTo>
                <a:lnTo>
                  <a:pt x="116765" y="125310"/>
                </a:lnTo>
                <a:lnTo>
                  <a:pt x="116432" y="123719"/>
                </a:lnTo>
                <a:cubicBezTo>
                  <a:pt x="114803" y="116080"/>
                  <a:pt x="112832" y="111403"/>
                  <a:pt x="109698" y="108222"/>
                </a:cubicBezTo>
                <a:cubicBezTo>
                  <a:pt x="103992" y="102411"/>
                  <a:pt x="90153" y="104031"/>
                  <a:pt x="86781" y="109336"/>
                </a:cubicBezTo>
                <a:cubicBezTo>
                  <a:pt x="81818" y="117128"/>
                  <a:pt x="80513" y="130682"/>
                  <a:pt x="84571" y="144436"/>
                </a:cubicBezTo>
                <a:cubicBezTo>
                  <a:pt x="87809" y="155399"/>
                  <a:pt x="92115" y="166200"/>
                  <a:pt x="97477" y="176821"/>
                </a:cubicBezTo>
                <a:cubicBezTo>
                  <a:pt x="99821" y="181471"/>
                  <a:pt x="97953" y="187141"/>
                  <a:pt x="93302" y="189486"/>
                </a:cubicBezTo>
                <a:cubicBezTo>
                  <a:pt x="93281" y="189497"/>
                  <a:pt x="93260" y="189507"/>
                  <a:pt x="93239" y="189518"/>
                </a:cubicBezTo>
                <a:cubicBezTo>
                  <a:pt x="88545" y="191863"/>
                  <a:pt x="82837" y="189983"/>
                  <a:pt x="80456" y="185307"/>
                </a:cubicBezTo>
                <a:cubicBezTo>
                  <a:pt x="74673" y="173913"/>
                  <a:pt x="69933" y="162018"/>
                  <a:pt x="66293" y="149770"/>
                </a:cubicBezTo>
                <a:cubicBezTo>
                  <a:pt x="60768" y="131063"/>
                  <a:pt x="62606" y="111898"/>
                  <a:pt x="70674" y="99230"/>
                </a:cubicBezTo>
                <a:cubicBezTo>
                  <a:pt x="80580" y="83704"/>
                  <a:pt x="108965" y="80380"/>
                  <a:pt x="123338" y="95001"/>
                </a:cubicBezTo>
                <a:close/>
                <a:moveTo>
                  <a:pt x="99497" y="115242"/>
                </a:moveTo>
                <a:cubicBezTo>
                  <a:pt x="104751" y="115070"/>
                  <a:pt x="109150" y="119189"/>
                  <a:pt x="109326" y="124443"/>
                </a:cubicBezTo>
                <a:cubicBezTo>
                  <a:pt x="109806" y="138693"/>
                  <a:pt x="114440" y="152493"/>
                  <a:pt x="122661" y="164143"/>
                </a:cubicBezTo>
                <a:lnTo>
                  <a:pt x="124471" y="166610"/>
                </a:lnTo>
                <a:lnTo>
                  <a:pt x="127329" y="170325"/>
                </a:lnTo>
                <a:cubicBezTo>
                  <a:pt x="130547" y="174485"/>
                  <a:pt x="129783" y="180468"/>
                  <a:pt x="125623" y="183686"/>
                </a:cubicBezTo>
                <a:cubicBezTo>
                  <a:pt x="121810" y="186635"/>
                  <a:pt x="116397" y="186272"/>
                  <a:pt x="113013" y="182841"/>
                </a:cubicBezTo>
                <a:lnTo>
                  <a:pt x="112232" y="181936"/>
                </a:lnTo>
                <a:lnTo>
                  <a:pt x="109374" y="178221"/>
                </a:lnTo>
                <a:cubicBezTo>
                  <a:pt x="97610" y="162937"/>
                  <a:pt x="90937" y="144348"/>
                  <a:pt x="90296" y="125071"/>
                </a:cubicBezTo>
                <a:cubicBezTo>
                  <a:pt x="90124" y="119817"/>
                  <a:pt x="94243" y="115418"/>
                  <a:pt x="99497" y="115242"/>
                </a:cubicBezTo>
                <a:close/>
                <a:moveTo>
                  <a:pt x="62349" y="68455"/>
                </a:moveTo>
                <a:cubicBezTo>
                  <a:pt x="83314" y="52929"/>
                  <a:pt x="110698" y="53777"/>
                  <a:pt x="129186" y="65654"/>
                </a:cubicBezTo>
                <a:cubicBezTo>
                  <a:pt x="138340" y="71541"/>
                  <a:pt x="145312" y="78447"/>
                  <a:pt x="149979" y="86400"/>
                </a:cubicBezTo>
                <a:cubicBezTo>
                  <a:pt x="152639" y="90940"/>
                  <a:pt x="151114" y="96775"/>
                  <a:pt x="146574" y="99435"/>
                </a:cubicBezTo>
                <a:cubicBezTo>
                  <a:pt x="142034" y="102094"/>
                  <a:pt x="136198" y="100569"/>
                  <a:pt x="133539" y="96030"/>
                </a:cubicBezTo>
                <a:cubicBezTo>
                  <a:pt x="130491" y="90819"/>
                  <a:pt x="125643" y="86028"/>
                  <a:pt x="118880" y="81685"/>
                </a:cubicBezTo>
                <a:cubicBezTo>
                  <a:pt x="106688" y="73846"/>
                  <a:pt x="87867" y="73265"/>
                  <a:pt x="73684" y="83771"/>
                </a:cubicBezTo>
                <a:cubicBezTo>
                  <a:pt x="58825" y="94763"/>
                  <a:pt x="52538" y="113737"/>
                  <a:pt x="54415" y="133844"/>
                </a:cubicBezTo>
                <a:cubicBezTo>
                  <a:pt x="55491" y="145226"/>
                  <a:pt x="58920" y="156761"/>
                  <a:pt x="64778" y="168467"/>
                </a:cubicBezTo>
                <a:cubicBezTo>
                  <a:pt x="67026" y="173223"/>
                  <a:pt x="64993" y="178901"/>
                  <a:pt x="60237" y="181149"/>
                </a:cubicBezTo>
                <a:cubicBezTo>
                  <a:pt x="55632" y="183326"/>
                  <a:pt x="50129" y="181495"/>
                  <a:pt x="47747" y="176992"/>
                </a:cubicBezTo>
                <a:cubicBezTo>
                  <a:pt x="40861" y="163229"/>
                  <a:pt x="36746" y="149427"/>
                  <a:pt x="35460" y="135625"/>
                </a:cubicBezTo>
                <a:cubicBezTo>
                  <a:pt x="32993" y="109431"/>
                  <a:pt x="41470" y="83914"/>
                  <a:pt x="62349" y="68455"/>
                </a:cubicBezTo>
                <a:close/>
                <a:moveTo>
                  <a:pt x="163057" y="117604"/>
                </a:moveTo>
                <a:cubicBezTo>
                  <a:pt x="163343" y="122938"/>
                  <a:pt x="164629" y="127224"/>
                  <a:pt x="166877" y="130624"/>
                </a:cubicBezTo>
                <a:cubicBezTo>
                  <a:pt x="168991" y="133834"/>
                  <a:pt x="170677" y="135349"/>
                  <a:pt x="171525" y="135606"/>
                </a:cubicBezTo>
                <a:cubicBezTo>
                  <a:pt x="176562" y="137129"/>
                  <a:pt x="179410" y="142447"/>
                  <a:pt x="177887" y="147484"/>
                </a:cubicBezTo>
                <a:cubicBezTo>
                  <a:pt x="176364" y="152521"/>
                  <a:pt x="171047" y="155369"/>
                  <a:pt x="166010" y="153846"/>
                </a:cubicBezTo>
                <a:cubicBezTo>
                  <a:pt x="160180" y="152075"/>
                  <a:pt x="155304" y="147693"/>
                  <a:pt x="150970" y="141111"/>
                </a:cubicBezTo>
                <a:cubicBezTo>
                  <a:pt x="146769" y="134730"/>
                  <a:pt x="144483" y="127167"/>
                  <a:pt x="144036" y="118575"/>
                </a:cubicBezTo>
                <a:cubicBezTo>
                  <a:pt x="143667" y="113328"/>
                  <a:pt x="147623" y="108775"/>
                  <a:pt x="152870" y="108406"/>
                </a:cubicBezTo>
                <a:cubicBezTo>
                  <a:pt x="158117" y="108038"/>
                  <a:pt x="162670" y="111993"/>
                  <a:pt x="163039" y="117241"/>
                </a:cubicBezTo>
                <a:cubicBezTo>
                  <a:pt x="163047" y="117358"/>
                  <a:pt x="163053" y="117476"/>
                  <a:pt x="163057" y="117594"/>
                </a:cubicBezTo>
                <a:close/>
                <a:moveTo>
                  <a:pt x="80380" y="37641"/>
                </a:moveTo>
                <a:cubicBezTo>
                  <a:pt x="82536" y="42439"/>
                  <a:pt x="80395" y="48076"/>
                  <a:pt x="75598" y="50233"/>
                </a:cubicBezTo>
                <a:cubicBezTo>
                  <a:pt x="58511" y="57930"/>
                  <a:pt x="45995" y="68836"/>
                  <a:pt x="37784" y="83057"/>
                </a:cubicBezTo>
                <a:cubicBezTo>
                  <a:pt x="27469" y="100906"/>
                  <a:pt x="24678" y="121861"/>
                  <a:pt x="26992" y="139473"/>
                </a:cubicBezTo>
                <a:cubicBezTo>
                  <a:pt x="27704" y="144685"/>
                  <a:pt x="24055" y="149488"/>
                  <a:pt x="18843" y="150198"/>
                </a:cubicBezTo>
                <a:cubicBezTo>
                  <a:pt x="13631" y="150910"/>
                  <a:pt x="8829" y="147262"/>
                  <a:pt x="8117" y="142049"/>
                </a:cubicBezTo>
                <a:cubicBezTo>
                  <a:pt x="8113" y="142016"/>
                  <a:pt x="8108" y="141983"/>
                  <a:pt x="8104" y="141950"/>
                </a:cubicBezTo>
                <a:cubicBezTo>
                  <a:pt x="5294" y="120509"/>
                  <a:pt x="8628" y="95439"/>
                  <a:pt x="21287" y="73532"/>
                </a:cubicBezTo>
                <a:cubicBezTo>
                  <a:pt x="31564" y="55739"/>
                  <a:pt x="47147" y="42147"/>
                  <a:pt x="67769" y="32860"/>
                </a:cubicBezTo>
                <a:cubicBezTo>
                  <a:pt x="72565" y="30699"/>
                  <a:pt x="78204" y="32835"/>
                  <a:pt x="80366" y="37631"/>
                </a:cubicBezTo>
                <a:cubicBezTo>
                  <a:pt x="80368" y="37635"/>
                  <a:pt x="80369" y="37638"/>
                  <a:pt x="80370" y="37641"/>
                </a:cubicBezTo>
                <a:close/>
                <a:moveTo>
                  <a:pt x="103840" y="27812"/>
                </a:moveTo>
                <a:cubicBezTo>
                  <a:pt x="121890" y="28183"/>
                  <a:pt x="139749" y="36432"/>
                  <a:pt x="157371" y="52100"/>
                </a:cubicBezTo>
                <a:cubicBezTo>
                  <a:pt x="175173" y="67940"/>
                  <a:pt x="185898" y="89467"/>
                  <a:pt x="189517" y="116232"/>
                </a:cubicBezTo>
                <a:cubicBezTo>
                  <a:pt x="190222" y="121445"/>
                  <a:pt x="186568" y="126243"/>
                  <a:pt x="181355" y="126948"/>
                </a:cubicBezTo>
                <a:cubicBezTo>
                  <a:pt x="176141" y="127653"/>
                  <a:pt x="171344" y="123998"/>
                  <a:pt x="170639" y="118785"/>
                </a:cubicBezTo>
                <a:cubicBezTo>
                  <a:pt x="167600" y="96363"/>
                  <a:pt x="158961" y="79018"/>
                  <a:pt x="144702" y="66331"/>
                </a:cubicBezTo>
                <a:cubicBezTo>
                  <a:pt x="130243" y="53472"/>
                  <a:pt x="116508" y="47128"/>
                  <a:pt x="103440" y="46862"/>
                </a:cubicBezTo>
                <a:cubicBezTo>
                  <a:pt x="98179" y="46754"/>
                  <a:pt x="94003" y="42402"/>
                  <a:pt x="94110" y="37141"/>
                </a:cubicBezTo>
                <a:cubicBezTo>
                  <a:pt x="94218" y="31881"/>
                  <a:pt x="98570" y="27704"/>
                  <a:pt x="103831" y="27812"/>
                </a:cubicBezTo>
                <a:close/>
                <a:moveTo>
                  <a:pt x="34136" y="30002"/>
                </a:moveTo>
                <a:cubicBezTo>
                  <a:pt x="37634" y="33931"/>
                  <a:pt x="37285" y="39952"/>
                  <a:pt x="33357" y="43450"/>
                </a:cubicBezTo>
                <a:cubicBezTo>
                  <a:pt x="33356" y="43451"/>
                  <a:pt x="33356" y="43451"/>
                  <a:pt x="33355" y="43452"/>
                </a:cubicBezTo>
                <a:cubicBezTo>
                  <a:pt x="30879" y="45661"/>
                  <a:pt x="28259" y="48309"/>
                  <a:pt x="25525" y="51396"/>
                </a:cubicBezTo>
                <a:cubicBezTo>
                  <a:pt x="22568" y="54853"/>
                  <a:pt x="19961" y="58596"/>
                  <a:pt x="17744" y="62568"/>
                </a:cubicBezTo>
                <a:cubicBezTo>
                  <a:pt x="15083" y="67107"/>
                  <a:pt x="9247" y="68629"/>
                  <a:pt x="4709" y="65968"/>
                </a:cubicBezTo>
                <a:cubicBezTo>
                  <a:pt x="214" y="63333"/>
                  <a:pt x="-1329" y="57574"/>
                  <a:pt x="1246" y="53043"/>
                </a:cubicBezTo>
                <a:cubicBezTo>
                  <a:pt x="4100" y="47958"/>
                  <a:pt x="7457" y="43171"/>
                  <a:pt x="11267" y="38756"/>
                </a:cubicBezTo>
                <a:cubicBezTo>
                  <a:pt x="14486" y="35136"/>
                  <a:pt x="17620" y="31955"/>
                  <a:pt x="20687" y="29231"/>
                </a:cubicBezTo>
                <a:cubicBezTo>
                  <a:pt x="24613" y="25730"/>
                  <a:pt x="30634" y="26075"/>
                  <a:pt x="34135" y="30001"/>
                </a:cubicBezTo>
                <a:cubicBezTo>
                  <a:pt x="34135" y="30002"/>
                  <a:pt x="34136" y="30002"/>
                  <a:pt x="34136" y="30002"/>
                </a:cubicBezTo>
                <a:close/>
                <a:moveTo>
                  <a:pt x="99716" y="151"/>
                </a:moveTo>
                <a:cubicBezTo>
                  <a:pt x="121071" y="1151"/>
                  <a:pt x="140873" y="5818"/>
                  <a:pt x="155580" y="17172"/>
                </a:cubicBezTo>
                <a:cubicBezTo>
                  <a:pt x="159804" y="20307"/>
                  <a:pt x="160687" y="26273"/>
                  <a:pt x="157552" y="30497"/>
                </a:cubicBezTo>
                <a:cubicBezTo>
                  <a:pt x="154418" y="34722"/>
                  <a:pt x="148451" y="35605"/>
                  <a:pt x="144227" y="32470"/>
                </a:cubicBezTo>
                <a:cubicBezTo>
                  <a:pt x="144127" y="32395"/>
                  <a:pt x="144028" y="32319"/>
                  <a:pt x="143931" y="32241"/>
                </a:cubicBezTo>
                <a:cubicBezTo>
                  <a:pt x="132472" y="23402"/>
                  <a:pt x="116432" y="20001"/>
                  <a:pt x="98830" y="19182"/>
                </a:cubicBezTo>
                <a:cubicBezTo>
                  <a:pt x="81152" y="18353"/>
                  <a:pt x="66769" y="21487"/>
                  <a:pt x="55472" y="28421"/>
                </a:cubicBezTo>
                <a:cubicBezTo>
                  <a:pt x="50925" y="31066"/>
                  <a:pt x="45094" y="29523"/>
                  <a:pt x="42450" y="24976"/>
                </a:cubicBezTo>
                <a:cubicBezTo>
                  <a:pt x="39894" y="20580"/>
                  <a:pt x="41241" y="14953"/>
                  <a:pt x="45509" y="12191"/>
                </a:cubicBezTo>
                <a:cubicBezTo>
                  <a:pt x="60292" y="3113"/>
                  <a:pt x="78437" y="-849"/>
                  <a:pt x="99716" y="151"/>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ounded Rectangle 62_1">
            <a:extLst>
              <a:ext uri="{FF2B5EF4-FFF2-40B4-BE49-F238E27FC236}">
                <a16:creationId xmlns:a16="http://schemas.microsoft.com/office/drawing/2014/main" id="{780BFE3A-CFBE-D525-2392-7BF8248E9B86}"/>
              </a:ext>
              <a:ext uri="{C183D7F6-B498-43B3-948B-1728B52AA6E4}">
                <adec:decorative xmlns:adec="http://schemas.microsoft.com/office/drawing/2017/decorative" val="0"/>
              </a:ext>
            </a:extLst>
          </p:cNvPr>
          <p:cNvSpPr>
            <a:spLocks/>
          </p:cNvSpPr>
          <p:nvPr/>
        </p:nvSpPr>
        <p:spPr bwMode="auto">
          <a:xfrm>
            <a:off x="1303689" y="4253590"/>
            <a:ext cx="2355104"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Access to information beyond what the user needs for their role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Graphic 256" descr="Icon of an app window with a closed padlock">
            <a:extLst>
              <a:ext uri="{FF2B5EF4-FFF2-40B4-BE49-F238E27FC236}">
                <a16:creationId xmlns:a16="http://schemas.microsoft.com/office/drawing/2014/main" id="{1FBFEA3B-5878-0699-4503-0749C5CAF4EB}"/>
              </a:ext>
            </a:extLst>
          </p:cNvPr>
          <p:cNvSpPr>
            <a:spLocks/>
          </p:cNvSpPr>
          <p:nvPr/>
        </p:nvSpPr>
        <p:spPr>
          <a:xfrm>
            <a:off x="5976536" y="3691746"/>
            <a:ext cx="242106" cy="242106"/>
          </a:xfrm>
          <a:custGeom>
            <a:avLst/>
            <a:gdLst>
              <a:gd name="connsiteX0" fmla="*/ 171450 w 190500"/>
              <a:gd name="connsiteY0" fmla="*/ 52388 h 190500"/>
              <a:gd name="connsiteX1" fmla="*/ 171450 w 190500"/>
              <a:gd name="connsiteY1" fmla="*/ 81444 h 190500"/>
              <a:gd name="connsiteX2" fmla="*/ 147638 w 190500"/>
              <a:gd name="connsiteY2" fmla="*/ 71438 h 190500"/>
              <a:gd name="connsiteX3" fmla="*/ 114300 w 190500"/>
              <a:gd name="connsiteY3" fmla="*/ 104775 h 190500"/>
              <a:gd name="connsiteX4" fmla="*/ 114300 w 190500"/>
              <a:gd name="connsiteY4" fmla="*/ 105251 h 190500"/>
              <a:gd name="connsiteX5" fmla="*/ 95250 w 190500"/>
              <a:gd name="connsiteY5" fmla="*/ 128588 h 190500"/>
              <a:gd name="connsiteX6" fmla="*/ 95250 w 190500"/>
              <a:gd name="connsiteY6" fmla="*/ 171450 h 190500"/>
              <a:gd name="connsiteX7" fmla="*/ 30956 w 190500"/>
              <a:gd name="connsiteY7" fmla="*/ 171450 h 190500"/>
              <a:gd name="connsiteX8" fmla="*/ 0 w 190500"/>
              <a:gd name="connsiteY8" fmla="*/ 140494 h 190500"/>
              <a:gd name="connsiteX9" fmla="*/ 0 w 190500"/>
              <a:gd name="connsiteY9" fmla="*/ 52388 h 190500"/>
              <a:gd name="connsiteX10" fmla="*/ 171450 w 190500"/>
              <a:gd name="connsiteY10" fmla="*/ 52388 h 190500"/>
              <a:gd name="connsiteX11" fmla="*/ 140494 w 190500"/>
              <a:gd name="connsiteY11" fmla="*/ 0 h 190500"/>
              <a:gd name="connsiteX12" fmla="*/ 171450 w 190500"/>
              <a:gd name="connsiteY12" fmla="*/ 30956 h 190500"/>
              <a:gd name="connsiteX13" fmla="*/ 171450 w 190500"/>
              <a:gd name="connsiteY13" fmla="*/ 38100 h 190500"/>
              <a:gd name="connsiteX14" fmla="*/ 0 w 190500"/>
              <a:gd name="connsiteY14" fmla="*/ 38100 h 190500"/>
              <a:gd name="connsiteX15" fmla="*/ 0 w 190500"/>
              <a:gd name="connsiteY15" fmla="*/ 30956 h 190500"/>
              <a:gd name="connsiteX16" fmla="*/ 30956 w 190500"/>
              <a:gd name="connsiteY16" fmla="*/ 0 h 190500"/>
              <a:gd name="connsiteX17" fmla="*/ 140494 w 190500"/>
              <a:gd name="connsiteY17" fmla="*/ 0 h 190500"/>
              <a:gd name="connsiteX18" fmla="*/ 123825 w 190500"/>
              <a:gd name="connsiteY18" fmla="*/ 114300 h 190500"/>
              <a:gd name="connsiteX19" fmla="*/ 119063 w 190500"/>
              <a:gd name="connsiteY19" fmla="*/ 114300 h 190500"/>
              <a:gd name="connsiteX20" fmla="*/ 104775 w 190500"/>
              <a:gd name="connsiteY20" fmla="*/ 128588 h 190500"/>
              <a:gd name="connsiteX21" fmla="*/ 104775 w 190500"/>
              <a:gd name="connsiteY21" fmla="*/ 176213 h 190500"/>
              <a:gd name="connsiteX22" fmla="*/ 119063 w 190500"/>
              <a:gd name="connsiteY22" fmla="*/ 190500 h 190500"/>
              <a:gd name="connsiteX23" fmla="*/ 176213 w 190500"/>
              <a:gd name="connsiteY23" fmla="*/ 190500 h 190500"/>
              <a:gd name="connsiteX24" fmla="*/ 190500 w 190500"/>
              <a:gd name="connsiteY24" fmla="*/ 176213 h 190500"/>
              <a:gd name="connsiteX25" fmla="*/ 190500 w 190500"/>
              <a:gd name="connsiteY25" fmla="*/ 128588 h 190500"/>
              <a:gd name="connsiteX26" fmla="*/ 176213 w 190500"/>
              <a:gd name="connsiteY26" fmla="*/ 114300 h 190500"/>
              <a:gd name="connsiteX27" fmla="*/ 171450 w 190500"/>
              <a:gd name="connsiteY27" fmla="*/ 114300 h 190500"/>
              <a:gd name="connsiteX28" fmla="*/ 171450 w 190500"/>
              <a:gd name="connsiteY28" fmla="*/ 104775 h 190500"/>
              <a:gd name="connsiteX29" fmla="*/ 147638 w 190500"/>
              <a:gd name="connsiteY29" fmla="*/ 80963 h 190500"/>
              <a:gd name="connsiteX30" fmla="*/ 123825 w 190500"/>
              <a:gd name="connsiteY30" fmla="*/ 104775 h 190500"/>
              <a:gd name="connsiteX31" fmla="*/ 123825 w 190500"/>
              <a:gd name="connsiteY31" fmla="*/ 114300 h 190500"/>
              <a:gd name="connsiteX32" fmla="*/ 138113 w 190500"/>
              <a:gd name="connsiteY32" fmla="*/ 104775 h 190500"/>
              <a:gd name="connsiteX33" fmla="*/ 147638 w 190500"/>
              <a:gd name="connsiteY33" fmla="*/ 95250 h 190500"/>
              <a:gd name="connsiteX34" fmla="*/ 157163 w 190500"/>
              <a:gd name="connsiteY34" fmla="*/ 104775 h 190500"/>
              <a:gd name="connsiteX35" fmla="*/ 157163 w 190500"/>
              <a:gd name="connsiteY35" fmla="*/ 114300 h 190500"/>
              <a:gd name="connsiteX36" fmla="*/ 138113 w 190500"/>
              <a:gd name="connsiteY36" fmla="*/ 114300 h 190500"/>
              <a:gd name="connsiteX37" fmla="*/ 138113 w 190500"/>
              <a:gd name="connsiteY37" fmla="*/ 104775 h 190500"/>
              <a:gd name="connsiteX38" fmla="*/ 157163 w 190500"/>
              <a:gd name="connsiteY38" fmla="*/ 152400 h 190500"/>
              <a:gd name="connsiteX39" fmla="*/ 147638 w 190500"/>
              <a:gd name="connsiteY39" fmla="*/ 161925 h 190500"/>
              <a:gd name="connsiteX40" fmla="*/ 138113 w 190500"/>
              <a:gd name="connsiteY40" fmla="*/ 152400 h 190500"/>
              <a:gd name="connsiteX41" fmla="*/ 147638 w 190500"/>
              <a:gd name="connsiteY41" fmla="*/ 142875 h 190500"/>
              <a:gd name="connsiteX42" fmla="*/ 157163 w 190500"/>
              <a:gd name="connsiteY42"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71450" y="52388"/>
                </a:moveTo>
                <a:lnTo>
                  <a:pt x="171450" y="81444"/>
                </a:lnTo>
                <a:cubicBezTo>
                  <a:pt x="165399" y="75268"/>
                  <a:pt x="156965" y="71438"/>
                  <a:pt x="147638" y="71438"/>
                </a:cubicBezTo>
                <a:cubicBezTo>
                  <a:pt x="129226" y="71438"/>
                  <a:pt x="114300" y="86363"/>
                  <a:pt x="114300" y="104775"/>
                </a:cubicBezTo>
                <a:lnTo>
                  <a:pt x="114300" y="105251"/>
                </a:lnTo>
                <a:cubicBezTo>
                  <a:pt x="103431" y="107457"/>
                  <a:pt x="95250" y="117067"/>
                  <a:pt x="95250" y="128588"/>
                </a:cubicBezTo>
                <a:lnTo>
                  <a:pt x="95250" y="171450"/>
                </a:lnTo>
                <a:lnTo>
                  <a:pt x="30956" y="171450"/>
                </a:lnTo>
                <a:cubicBezTo>
                  <a:pt x="13860" y="171450"/>
                  <a:pt x="0" y="157590"/>
                  <a:pt x="0" y="140494"/>
                </a:cubicBezTo>
                <a:lnTo>
                  <a:pt x="0" y="52388"/>
                </a:lnTo>
                <a:lnTo>
                  <a:pt x="171450" y="52388"/>
                </a:lnTo>
                <a:close/>
                <a:moveTo>
                  <a:pt x="140494" y="0"/>
                </a:moveTo>
                <a:cubicBezTo>
                  <a:pt x="157590" y="0"/>
                  <a:pt x="171450" y="13860"/>
                  <a:pt x="171450" y="30956"/>
                </a:cubicBezTo>
                <a:lnTo>
                  <a:pt x="171450" y="38100"/>
                </a:lnTo>
                <a:lnTo>
                  <a:pt x="0" y="38100"/>
                </a:lnTo>
                <a:lnTo>
                  <a:pt x="0" y="30956"/>
                </a:lnTo>
                <a:cubicBezTo>
                  <a:pt x="0" y="13860"/>
                  <a:pt x="13860" y="0"/>
                  <a:pt x="30956" y="0"/>
                </a:cubicBezTo>
                <a:lnTo>
                  <a:pt x="140494" y="0"/>
                </a:lnTo>
                <a:close/>
                <a:moveTo>
                  <a:pt x="123825" y="114300"/>
                </a:moveTo>
                <a:lnTo>
                  <a:pt x="119063" y="114300"/>
                </a:lnTo>
                <a:cubicBezTo>
                  <a:pt x="111172" y="114300"/>
                  <a:pt x="104775" y="120697"/>
                  <a:pt x="104775" y="128588"/>
                </a:cubicBezTo>
                <a:lnTo>
                  <a:pt x="104775" y="176213"/>
                </a:lnTo>
                <a:cubicBezTo>
                  <a:pt x="104775" y="184103"/>
                  <a:pt x="111172" y="190500"/>
                  <a:pt x="119063" y="190500"/>
                </a:cubicBezTo>
                <a:lnTo>
                  <a:pt x="176213" y="190500"/>
                </a:lnTo>
                <a:cubicBezTo>
                  <a:pt x="184103" y="190500"/>
                  <a:pt x="190500" y="184103"/>
                  <a:pt x="190500" y="176213"/>
                </a:cubicBezTo>
                <a:lnTo>
                  <a:pt x="190500" y="128588"/>
                </a:lnTo>
                <a:cubicBezTo>
                  <a:pt x="190500" y="120697"/>
                  <a:pt x="184103" y="114300"/>
                  <a:pt x="176213" y="114300"/>
                </a:cubicBezTo>
                <a:lnTo>
                  <a:pt x="171450" y="114300"/>
                </a:lnTo>
                <a:lnTo>
                  <a:pt x="171450" y="104775"/>
                </a:lnTo>
                <a:cubicBezTo>
                  <a:pt x="171450" y="91624"/>
                  <a:pt x="160789" y="80963"/>
                  <a:pt x="147638" y="80963"/>
                </a:cubicBezTo>
                <a:cubicBezTo>
                  <a:pt x="134486" y="80963"/>
                  <a:pt x="123825" y="91624"/>
                  <a:pt x="123825" y="104775"/>
                </a:cubicBezTo>
                <a:lnTo>
                  <a:pt x="123825" y="114300"/>
                </a:lnTo>
                <a:close/>
                <a:moveTo>
                  <a:pt x="138113" y="104775"/>
                </a:moveTo>
                <a:cubicBezTo>
                  <a:pt x="138113" y="99514"/>
                  <a:pt x="142377" y="95250"/>
                  <a:pt x="147638" y="95250"/>
                </a:cubicBezTo>
                <a:cubicBezTo>
                  <a:pt x="152898" y="95250"/>
                  <a:pt x="157163" y="99514"/>
                  <a:pt x="157163" y="104775"/>
                </a:cubicBezTo>
                <a:lnTo>
                  <a:pt x="157163" y="114300"/>
                </a:lnTo>
                <a:lnTo>
                  <a:pt x="138113" y="114300"/>
                </a:lnTo>
                <a:lnTo>
                  <a:pt x="138113" y="104775"/>
                </a:lnTo>
                <a:close/>
                <a:moveTo>
                  <a:pt x="157163" y="152400"/>
                </a:moveTo>
                <a:cubicBezTo>
                  <a:pt x="157163" y="157661"/>
                  <a:pt x="152898" y="161925"/>
                  <a:pt x="147638" y="161925"/>
                </a:cubicBezTo>
                <a:cubicBezTo>
                  <a:pt x="142377" y="161925"/>
                  <a:pt x="138113" y="157661"/>
                  <a:pt x="138113" y="152400"/>
                </a:cubicBezTo>
                <a:cubicBezTo>
                  <a:pt x="138113" y="147139"/>
                  <a:pt x="142377" y="142875"/>
                  <a:pt x="147638" y="142875"/>
                </a:cubicBezTo>
                <a:cubicBezTo>
                  <a:pt x="152898" y="142875"/>
                  <a:pt x="157163" y="147139"/>
                  <a:pt x="157163" y="15240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ounded Rectangle 62_1">
            <a:extLst>
              <a:ext uri="{FF2B5EF4-FFF2-40B4-BE49-F238E27FC236}">
                <a16:creationId xmlns:a16="http://schemas.microsoft.com/office/drawing/2014/main" id="{27D308AF-6ECE-3E90-6E27-8430DBDB9580}"/>
              </a:ext>
              <a:ext uri="{C183D7F6-B498-43B3-948B-1728B52AA6E4}">
                <adec:decorative xmlns:adec="http://schemas.microsoft.com/office/drawing/2017/decorative" val="0"/>
              </a:ext>
            </a:extLst>
          </p:cNvPr>
          <p:cNvSpPr>
            <a:spLocks/>
          </p:cNvSpPr>
          <p:nvPr/>
        </p:nvSpPr>
        <p:spPr bwMode="auto">
          <a:xfrm>
            <a:off x="4739869" y="4253590"/>
            <a:ext cx="271226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Unauthorized disclosure of confidential information</a:t>
            </a:r>
          </a:p>
        </p:txBody>
      </p:sp>
      <p:sp>
        <p:nvSpPr>
          <p:cNvPr id="45" name="Freeform: Shape 44" descr="Icon of a person in front of a screen">
            <a:extLst>
              <a:ext uri="{FF2B5EF4-FFF2-40B4-BE49-F238E27FC236}">
                <a16:creationId xmlns:a16="http://schemas.microsoft.com/office/drawing/2014/main" id="{FA951D6F-200B-0F1E-5353-7431F4AAA9FB}"/>
              </a:ext>
            </a:extLst>
          </p:cNvPr>
          <p:cNvSpPr/>
          <p:nvPr/>
        </p:nvSpPr>
        <p:spPr>
          <a:xfrm>
            <a:off x="9586937" y="3685799"/>
            <a:ext cx="254000" cy="254000"/>
          </a:xfrm>
          <a:custGeom>
            <a:avLst/>
            <a:gdLst>
              <a:gd name="connsiteX0" fmla="*/ 146050 w 254000"/>
              <a:gd name="connsiteY0" fmla="*/ 177800 h 254000"/>
              <a:gd name="connsiteX1" fmla="*/ 234950 w 254000"/>
              <a:gd name="connsiteY1" fmla="*/ 177800 h 254000"/>
              <a:gd name="connsiteX2" fmla="*/ 254000 w 254000"/>
              <a:gd name="connsiteY2" fmla="*/ 196850 h 254000"/>
              <a:gd name="connsiteX3" fmla="*/ 254000 w 254000"/>
              <a:gd name="connsiteY3" fmla="*/ 203200 h 254000"/>
              <a:gd name="connsiteX4" fmla="*/ 190500 w 254000"/>
              <a:gd name="connsiteY4" fmla="*/ 254000 h 254000"/>
              <a:gd name="connsiteX5" fmla="*/ 127000 w 254000"/>
              <a:gd name="connsiteY5" fmla="*/ 203200 h 254000"/>
              <a:gd name="connsiteX6" fmla="*/ 127000 w 254000"/>
              <a:gd name="connsiteY6" fmla="*/ 196850 h 254000"/>
              <a:gd name="connsiteX7" fmla="*/ 146050 w 254000"/>
              <a:gd name="connsiteY7" fmla="*/ 177800 h 254000"/>
              <a:gd name="connsiteX8" fmla="*/ 190500 w 254000"/>
              <a:gd name="connsiteY8" fmla="*/ 95250 h 254000"/>
              <a:gd name="connsiteX9" fmla="*/ 225425 w 254000"/>
              <a:gd name="connsiteY9" fmla="*/ 130175 h 254000"/>
              <a:gd name="connsiteX10" fmla="*/ 190500 w 254000"/>
              <a:gd name="connsiteY10" fmla="*/ 165100 h 254000"/>
              <a:gd name="connsiteX11" fmla="*/ 155575 w 254000"/>
              <a:gd name="connsiteY11" fmla="*/ 130175 h 254000"/>
              <a:gd name="connsiteX12" fmla="*/ 190500 w 254000"/>
              <a:gd name="connsiteY12" fmla="*/ 95250 h 254000"/>
              <a:gd name="connsiteX13" fmla="*/ 0 w 254000"/>
              <a:gd name="connsiteY13" fmla="*/ 69850 h 254000"/>
              <a:gd name="connsiteX14" fmla="*/ 228600 w 254000"/>
              <a:gd name="connsiteY14" fmla="*/ 69850 h 254000"/>
              <a:gd name="connsiteX15" fmla="*/ 228600 w 254000"/>
              <a:gd name="connsiteY15" fmla="*/ 101600 h 254000"/>
              <a:gd name="connsiteX16" fmla="*/ 161920 w 254000"/>
              <a:gd name="connsiteY16" fmla="*/ 92108 h 254000"/>
              <a:gd name="connsiteX17" fmla="*/ 152429 w 254000"/>
              <a:gd name="connsiteY17" fmla="*/ 158788 h 254000"/>
              <a:gd name="connsiteX18" fmla="*/ 158115 w 254000"/>
              <a:gd name="connsiteY18" fmla="*/ 165100 h 254000"/>
              <a:gd name="connsiteX19" fmla="*/ 146050 w 254000"/>
              <a:gd name="connsiteY19" fmla="*/ 165100 h 254000"/>
              <a:gd name="connsiteX20" fmla="*/ 114300 w 254000"/>
              <a:gd name="connsiteY20" fmla="*/ 196850 h 254000"/>
              <a:gd name="connsiteX21" fmla="*/ 114300 w 254000"/>
              <a:gd name="connsiteY21" fmla="*/ 203200 h 254000"/>
              <a:gd name="connsiteX22" fmla="*/ 120498 w 254000"/>
              <a:gd name="connsiteY22" fmla="*/ 228600 h 254000"/>
              <a:gd name="connsiteX23" fmla="*/ 41275 w 254000"/>
              <a:gd name="connsiteY23" fmla="*/ 228600 h 254000"/>
              <a:gd name="connsiteX24" fmla="*/ 0 w 254000"/>
              <a:gd name="connsiteY24" fmla="*/ 187325 h 254000"/>
              <a:gd name="connsiteX25" fmla="*/ 41275 w 254000"/>
              <a:gd name="connsiteY25" fmla="*/ 0 h 254000"/>
              <a:gd name="connsiteX26" fmla="*/ 187325 w 254000"/>
              <a:gd name="connsiteY26" fmla="*/ 0 h 254000"/>
              <a:gd name="connsiteX27" fmla="*/ 228600 w 254000"/>
              <a:gd name="connsiteY27" fmla="*/ 41275 h 254000"/>
              <a:gd name="connsiteX28" fmla="*/ 228600 w 254000"/>
              <a:gd name="connsiteY28" fmla="*/ 50800 h 254000"/>
              <a:gd name="connsiteX29" fmla="*/ 0 w 254000"/>
              <a:gd name="connsiteY29" fmla="*/ 50800 h 254000"/>
              <a:gd name="connsiteX30" fmla="*/ 0 w 254000"/>
              <a:gd name="connsiteY30" fmla="*/ 41275 h 254000"/>
              <a:gd name="connsiteX31" fmla="*/ 41275 w 254000"/>
              <a:gd name="connsiteY31"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4000">
                <a:moveTo>
                  <a:pt x="146050" y="177800"/>
                </a:moveTo>
                <a:lnTo>
                  <a:pt x="234950" y="177800"/>
                </a:lnTo>
                <a:cubicBezTo>
                  <a:pt x="245471" y="177800"/>
                  <a:pt x="254000" y="186329"/>
                  <a:pt x="254000" y="196850"/>
                </a:cubicBezTo>
                <a:lnTo>
                  <a:pt x="254000" y="203200"/>
                </a:lnTo>
                <a:cubicBezTo>
                  <a:pt x="254000" y="228232"/>
                  <a:pt x="230378" y="254000"/>
                  <a:pt x="190500" y="254000"/>
                </a:cubicBezTo>
                <a:cubicBezTo>
                  <a:pt x="150622" y="254000"/>
                  <a:pt x="127000" y="228232"/>
                  <a:pt x="127000" y="203200"/>
                </a:cubicBezTo>
                <a:lnTo>
                  <a:pt x="127000" y="196850"/>
                </a:lnTo>
                <a:cubicBezTo>
                  <a:pt x="127000" y="186329"/>
                  <a:pt x="135529" y="177800"/>
                  <a:pt x="146050" y="177800"/>
                </a:cubicBezTo>
                <a:close/>
                <a:moveTo>
                  <a:pt x="190500" y="95250"/>
                </a:moveTo>
                <a:cubicBezTo>
                  <a:pt x="209789" y="95250"/>
                  <a:pt x="225425" y="110886"/>
                  <a:pt x="225425" y="130175"/>
                </a:cubicBezTo>
                <a:cubicBezTo>
                  <a:pt x="225425" y="149464"/>
                  <a:pt x="209789" y="165100"/>
                  <a:pt x="190500" y="165100"/>
                </a:cubicBezTo>
                <a:cubicBezTo>
                  <a:pt x="171211" y="165100"/>
                  <a:pt x="155575" y="149464"/>
                  <a:pt x="155575" y="130175"/>
                </a:cubicBezTo>
                <a:cubicBezTo>
                  <a:pt x="155575" y="110886"/>
                  <a:pt x="171211" y="95250"/>
                  <a:pt x="190500" y="95250"/>
                </a:cubicBezTo>
                <a:close/>
                <a:moveTo>
                  <a:pt x="0" y="69850"/>
                </a:moveTo>
                <a:lnTo>
                  <a:pt x="228600" y="69850"/>
                </a:lnTo>
                <a:lnTo>
                  <a:pt x="228600" y="101600"/>
                </a:lnTo>
                <a:cubicBezTo>
                  <a:pt x="212808" y="80566"/>
                  <a:pt x="182954" y="76316"/>
                  <a:pt x="161920" y="92108"/>
                </a:cubicBezTo>
                <a:cubicBezTo>
                  <a:pt x="140886" y="107900"/>
                  <a:pt x="136636" y="137754"/>
                  <a:pt x="152429" y="158788"/>
                </a:cubicBezTo>
                <a:cubicBezTo>
                  <a:pt x="154132" y="161057"/>
                  <a:pt x="156035" y="163170"/>
                  <a:pt x="158115" y="165100"/>
                </a:cubicBezTo>
                <a:lnTo>
                  <a:pt x="146050" y="165100"/>
                </a:lnTo>
                <a:cubicBezTo>
                  <a:pt x="128515" y="165100"/>
                  <a:pt x="114300" y="179315"/>
                  <a:pt x="114300" y="196850"/>
                </a:cubicBezTo>
                <a:lnTo>
                  <a:pt x="114300" y="203200"/>
                </a:lnTo>
                <a:cubicBezTo>
                  <a:pt x="114300" y="212090"/>
                  <a:pt x="116459" y="220713"/>
                  <a:pt x="120498" y="228600"/>
                </a:cubicBezTo>
                <a:lnTo>
                  <a:pt x="41275" y="228600"/>
                </a:lnTo>
                <a:cubicBezTo>
                  <a:pt x="18479" y="228600"/>
                  <a:pt x="0" y="210121"/>
                  <a:pt x="0" y="187325"/>
                </a:cubicBezTo>
                <a:close/>
                <a:moveTo>
                  <a:pt x="41275" y="0"/>
                </a:moveTo>
                <a:lnTo>
                  <a:pt x="187325" y="0"/>
                </a:lnTo>
                <a:cubicBezTo>
                  <a:pt x="210121" y="0"/>
                  <a:pt x="228600" y="18479"/>
                  <a:pt x="228600" y="41275"/>
                </a:cubicBezTo>
                <a:lnTo>
                  <a:pt x="228600" y="50800"/>
                </a:lnTo>
                <a:lnTo>
                  <a:pt x="0" y="50800"/>
                </a:lnTo>
                <a:lnTo>
                  <a:pt x="0" y="41275"/>
                </a:lnTo>
                <a:cubicBezTo>
                  <a:pt x="0" y="18479"/>
                  <a:pt x="18479" y="0"/>
                  <a:pt x="41275"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ounded Rectangle 62_1">
            <a:extLst>
              <a:ext uri="{FF2B5EF4-FFF2-40B4-BE49-F238E27FC236}">
                <a16:creationId xmlns:a16="http://schemas.microsoft.com/office/drawing/2014/main" id="{62FA39C0-0E9C-475F-DF2F-9F3FDCBB74FE}"/>
              </a:ext>
              <a:ext uri="{C183D7F6-B498-43B3-948B-1728B52AA6E4}">
                <adec:decorative xmlns:adec="http://schemas.microsoft.com/office/drawing/2017/decorative" val="0"/>
              </a:ext>
            </a:extLst>
          </p:cNvPr>
          <p:cNvSpPr>
            <a:spLocks/>
          </p:cNvSpPr>
          <p:nvPr/>
        </p:nvSpPr>
        <p:spPr bwMode="auto">
          <a:xfrm>
            <a:off x="8536385"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Out of date or irrelevant responses</a:t>
            </a:r>
          </a:p>
        </p:txBody>
      </p:sp>
      <p:sp>
        <p:nvSpPr>
          <p:cNvPr id="47" name="Rectangle: Rounded Corners 46">
            <a:extLst>
              <a:ext uri="{FF2B5EF4-FFF2-40B4-BE49-F238E27FC236}">
                <a16:creationId xmlns:a16="http://schemas.microsoft.com/office/drawing/2014/main" id="{A7DACE46-5B2D-4FE1-E362-8F7D4E7E28F1}"/>
              </a:ext>
            </a:extLst>
          </p:cNvPr>
          <p:cNvSpPr>
            <a:spLocks/>
          </p:cNvSpPr>
          <p:nvPr/>
        </p:nvSpPr>
        <p:spPr>
          <a:xfrm>
            <a:off x="588263" y="5752014"/>
            <a:ext cx="11021125" cy="5170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rPr>
              <a:t>By addressing these risks, organizations can ensure that </a:t>
            </a:r>
            <a:r>
              <a:rPr lang="en-US" sz="1600" kern="0">
                <a:solidFill>
                  <a:srgbClr val="FFFFFF"/>
                </a:solidFill>
                <a:latin typeface="Segoe UI Semibold"/>
                <a:cs typeface="Segoe Sans Display" pitchFamily="2" charset="0"/>
              </a:rPr>
              <a:t>agents are secured end to end</a:t>
            </a:r>
            <a:endPar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endParaRPr>
          </a:p>
        </p:txBody>
      </p:sp>
      <p:sp>
        <p:nvSpPr>
          <p:cNvPr id="48" name="Oval 47">
            <a:extLst>
              <a:ext uri="{FF2B5EF4-FFF2-40B4-BE49-F238E27FC236}">
                <a16:creationId xmlns:a16="http://schemas.microsoft.com/office/drawing/2014/main" id="{A6CA9C16-6F0E-C69D-D3B7-090128AF169A}"/>
              </a:ext>
              <a:ext uri="{C183D7F6-B498-43B3-948B-1728B52AA6E4}">
                <adec:decorative xmlns:adec="http://schemas.microsoft.com/office/drawing/2017/decorative" val="1"/>
              </a:ext>
            </a:extLst>
          </p:cNvPr>
          <p:cNvSpPr/>
          <p:nvPr/>
        </p:nvSpPr>
        <p:spPr bwMode="auto">
          <a:xfrm>
            <a:off x="6019864" y="2523571"/>
            <a:ext cx="155448" cy="157018"/>
          </a:xfrm>
          <a:prstGeom prst="ellipse">
            <a:avLst/>
          </a:prstGeom>
          <a:solidFill>
            <a:schemeClr val="bg1"/>
          </a:solidFill>
          <a:ln w="25400">
            <a:solidFill>
              <a:schemeClr val="accent1"/>
            </a:solid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41962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480001B-1AB4-6658-FA7D-4F68CA1DD179}"/>
              </a:ext>
              <a:ext uri="{C183D7F6-B498-43B3-948B-1728B52AA6E4}">
                <adec:decorative xmlns:adec="http://schemas.microsoft.com/office/drawing/2017/decorative" val="1"/>
              </a:ext>
            </a:extLst>
          </p:cNvPr>
          <p:cNvSpPr>
            <a:spLocks/>
          </p:cNvSpPr>
          <p:nvPr/>
        </p:nvSpPr>
        <p:spPr bwMode="auto">
          <a:xfrm>
            <a:off x="864823" y="3067525"/>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E399F756-7BEF-5CFA-AC63-DA4F1B9484B1}"/>
              </a:ext>
              <a:ext uri="{C183D7F6-B498-43B3-948B-1728B52AA6E4}">
                <adec:decorative xmlns:adec="http://schemas.microsoft.com/office/drawing/2017/decorative" val="1"/>
              </a:ext>
            </a:extLst>
          </p:cNvPr>
          <p:cNvSpPr>
            <a:spLocks/>
          </p:cNvSpPr>
          <p:nvPr/>
        </p:nvSpPr>
        <p:spPr bwMode="auto">
          <a:xfrm rot="16200000">
            <a:off x="1756151" y="1928074"/>
            <a:ext cx="2377325" cy="4740275"/>
          </a:xfrm>
          <a:prstGeom prst="roundRect">
            <a:avLst>
              <a:gd name="adj" fmla="val 5787"/>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E013BA49-E8F9-43F6-F7FA-A65F0B6AA0D8}"/>
              </a:ext>
              <a:ext uri="{C183D7F6-B498-43B3-948B-1728B52AA6E4}">
                <adec:decorative xmlns:adec="http://schemas.microsoft.com/office/drawing/2017/decorative" val="1"/>
              </a:ext>
            </a:extLst>
          </p:cNvPr>
          <p:cNvSpPr>
            <a:spLocks/>
          </p:cNvSpPr>
          <p:nvPr/>
        </p:nvSpPr>
        <p:spPr bwMode="auto">
          <a:xfrm>
            <a:off x="5058434" y="1690688"/>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Rounded Rectangle 11">
            <a:extLst>
              <a:ext uri="{FF2B5EF4-FFF2-40B4-BE49-F238E27FC236}">
                <a16:creationId xmlns:a16="http://schemas.microsoft.com/office/drawing/2014/main" id="{EE46BA31-924D-A211-B506-EAC6AC0E6859}"/>
              </a:ext>
              <a:ext uri="{C183D7F6-B498-43B3-948B-1728B52AA6E4}">
                <adec:decorative xmlns:adec="http://schemas.microsoft.com/office/drawing/2017/decorative" val="1"/>
              </a:ext>
            </a:extLst>
          </p:cNvPr>
          <p:cNvSpPr/>
          <p:nvPr/>
        </p:nvSpPr>
        <p:spPr bwMode="auto">
          <a:xfrm>
            <a:off x="867859" y="2265564"/>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1">
            <a:extLst>
              <a:ext uri="{FF2B5EF4-FFF2-40B4-BE49-F238E27FC236}">
                <a16:creationId xmlns:a16="http://schemas.microsoft.com/office/drawing/2014/main" id="{7728CB4F-08BD-5CA3-E4C5-DC1D069C9205}"/>
              </a:ext>
            </a:extLst>
          </p:cNvPr>
          <p:cNvSpPr txBox="1">
            <a:spLocks noGrp="1"/>
          </p:cNvSpPr>
          <p:nvPr>
            <p:ph type="title"/>
          </p:nvPr>
        </p:nvSpPr>
        <p:spPr>
          <a:xfrm>
            <a:off x="588963" y="457200"/>
            <a:ext cx="11017250" cy="1107996"/>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dirty="0"/>
              <a:t>Copilot agent conversation inherits the sensitivity label of referenced file and data</a:t>
            </a:r>
          </a:p>
        </p:txBody>
      </p:sp>
      <p:sp>
        <p:nvSpPr>
          <p:cNvPr id="29" name="Graphic 27" descr="Icon of a speaker">
            <a:extLst>
              <a:ext uri="{FF2B5EF4-FFF2-40B4-BE49-F238E27FC236}">
                <a16:creationId xmlns:a16="http://schemas.microsoft.com/office/drawing/2014/main" id="{EE8660FD-80BB-E473-ABBC-6CA3FE3B7D2B}"/>
              </a:ext>
            </a:extLst>
          </p:cNvPr>
          <p:cNvSpPr/>
          <p:nvPr/>
        </p:nvSpPr>
        <p:spPr>
          <a:xfrm>
            <a:off x="1050476" y="2448142"/>
            <a:ext cx="311600" cy="311676"/>
          </a:xfrm>
          <a:custGeom>
            <a:avLst/>
            <a:gdLst>
              <a:gd name="connsiteX0" fmla="*/ 12195 w 190497"/>
              <a:gd name="connsiteY0" fmla="*/ 2092 h 190543"/>
              <a:gd name="connsiteX1" fmla="*/ 2092 w 190497"/>
              <a:gd name="connsiteY1" fmla="*/ 2092 h 190543"/>
              <a:gd name="connsiteX2" fmla="*/ 2092 w 190497"/>
              <a:gd name="connsiteY2" fmla="*/ 12195 h 190543"/>
              <a:gd name="connsiteX3" fmla="*/ 57859 w 190497"/>
              <a:gd name="connsiteY3" fmla="*/ 67963 h 190543"/>
              <a:gd name="connsiteX4" fmla="*/ 47625 w 190497"/>
              <a:gd name="connsiteY4" fmla="*/ 83344 h 190543"/>
              <a:gd name="connsiteX5" fmla="*/ 47625 w 190497"/>
              <a:gd name="connsiteY5" fmla="*/ 95250 h 190543"/>
              <a:gd name="connsiteX6" fmla="*/ 85146 w 190497"/>
              <a:gd name="connsiteY6" fmla="*/ 95250 h 190543"/>
              <a:gd name="connsiteX7" fmla="*/ 94643 w 190497"/>
              <a:gd name="connsiteY7" fmla="*/ 104747 h 190543"/>
              <a:gd name="connsiteX8" fmla="*/ 16660 w 190497"/>
              <a:gd name="connsiteY8" fmla="*/ 104747 h 190543"/>
              <a:gd name="connsiteX9" fmla="*/ 12195 w 190497"/>
              <a:gd name="connsiteY9" fmla="*/ 117469 h 190543"/>
              <a:gd name="connsiteX10" fmla="*/ 57150 w 190497"/>
              <a:gd name="connsiteY10" fmla="*/ 153452 h 190543"/>
              <a:gd name="connsiteX11" fmla="*/ 57150 w 190497"/>
              <a:gd name="connsiteY11" fmla="*/ 169113 h 190543"/>
              <a:gd name="connsiteX12" fmla="*/ 78580 w 190497"/>
              <a:gd name="connsiteY12" fmla="*/ 190544 h 190543"/>
              <a:gd name="connsiteX13" fmla="*/ 111874 w 190497"/>
              <a:gd name="connsiteY13" fmla="*/ 190544 h 190543"/>
              <a:gd name="connsiteX14" fmla="*/ 133305 w 190497"/>
              <a:gd name="connsiteY14" fmla="*/ 169113 h 190543"/>
              <a:gd name="connsiteX15" fmla="*/ 133305 w 190497"/>
              <a:gd name="connsiteY15" fmla="*/ 153451 h 190543"/>
              <a:gd name="connsiteX16" fmla="*/ 138881 w 190497"/>
              <a:gd name="connsiteY16" fmla="*/ 148986 h 190543"/>
              <a:gd name="connsiteX17" fmla="*/ 178302 w 190497"/>
              <a:gd name="connsiteY17" fmla="*/ 188409 h 190543"/>
              <a:gd name="connsiteX18" fmla="*/ 188405 w 190497"/>
              <a:gd name="connsiteY18" fmla="*/ 188409 h 190543"/>
              <a:gd name="connsiteX19" fmla="*/ 188405 w 190497"/>
              <a:gd name="connsiteY19" fmla="*/ 178306 h 190543"/>
              <a:gd name="connsiteX20" fmla="*/ 12195 w 190497"/>
              <a:gd name="connsiteY20" fmla="*/ 2092 h 190543"/>
              <a:gd name="connsiteX21" fmla="*/ 135054 w 190497"/>
              <a:gd name="connsiteY21" fmla="*/ 104747 h 190543"/>
              <a:gd name="connsiteX22" fmla="*/ 161322 w 190497"/>
              <a:gd name="connsiteY22" fmla="*/ 131016 h 190543"/>
              <a:gd name="connsiteX23" fmla="*/ 178243 w 190497"/>
              <a:gd name="connsiteY23" fmla="*/ 117468 h 190543"/>
              <a:gd name="connsiteX24" fmla="*/ 173778 w 190497"/>
              <a:gd name="connsiteY24" fmla="*/ 104747 h 190543"/>
              <a:gd name="connsiteX25" fmla="*/ 135054 w 190497"/>
              <a:gd name="connsiteY25" fmla="*/ 104747 h 190543"/>
              <a:gd name="connsiteX26" fmla="*/ 96983 w 190497"/>
              <a:gd name="connsiteY26" fmla="*/ 66675 h 190543"/>
              <a:gd name="connsiteX27" fmla="*/ 125557 w 190497"/>
              <a:gd name="connsiteY27" fmla="*/ 95250 h 190543"/>
              <a:gd name="connsiteX28" fmla="*/ 142825 w 190497"/>
              <a:gd name="connsiteY28" fmla="*/ 95250 h 190543"/>
              <a:gd name="connsiteX29" fmla="*/ 142825 w 190497"/>
              <a:gd name="connsiteY29" fmla="*/ 83344 h 190543"/>
              <a:gd name="connsiteX30" fmla="*/ 142769 w 190497"/>
              <a:gd name="connsiteY30" fmla="*/ 81977 h 190543"/>
              <a:gd name="connsiteX31" fmla="*/ 126156 w 190497"/>
              <a:gd name="connsiteY31" fmla="*/ 66675 h 190543"/>
              <a:gd name="connsiteX32" fmla="*/ 96983 w 190497"/>
              <a:gd name="connsiteY32" fmla="*/ 66675 h 190543"/>
              <a:gd name="connsiteX33" fmla="*/ 95249 w 190497"/>
              <a:gd name="connsiteY33" fmla="*/ 57155 h 190543"/>
              <a:gd name="connsiteX34" fmla="*/ 85896 w 190497"/>
              <a:gd name="connsiteY34" fmla="*/ 55589 h 190543"/>
              <a:gd name="connsiteX35" fmla="*/ 68240 w 190497"/>
              <a:gd name="connsiteY35" fmla="*/ 37933 h 190543"/>
              <a:gd name="connsiteX36" fmla="*/ 66675 w 190497"/>
              <a:gd name="connsiteY36" fmla="*/ 28580 h 190543"/>
              <a:gd name="connsiteX37" fmla="*/ 95249 w 190497"/>
              <a:gd name="connsiteY37" fmla="*/ 5 h 190543"/>
              <a:gd name="connsiteX38" fmla="*/ 123824 w 190497"/>
              <a:gd name="connsiteY38" fmla="*/ 28580 h 190543"/>
              <a:gd name="connsiteX39" fmla="*/ 95249 w 190497"/>
              <a:gd name="connsiteY39" fmla="*/ 57155 h 1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7" h="190543">
                <a:moveTo>
                  <a:pt x="12195" y="2092"/>
                </a:moveTo>
                <a:cubicBezTo>
                  <a:pt x="9405" y="-697"/>
                  <a:pt x="4882" y="-698"/>
                  <a:pt x="2092" y="2092"/>
                </a:cubicBezTo>
                <a:cubicBezTo>
                  <a:pt x="-697" y="4882"/>
                  <a:pt x="-698" y="9405"/>
                  <a:pt x="2092" y="12195"/>
                </a:cubicBezTo>
                <a:lnTo>
                  <a:pt x="57859" y="67963"/>
                </a:lnTo>
                <a:cubicBezTo>
                  <a:pt x="51848" y="70480"/>
                  <a:pt x="47625" y="76419"/>
                  <a:pt x="47625" y="83344"/>
                </a:cubicBezTo>
                <a:lnTo>
                  <a:pt x="47625" y="95250"/>
                </a:lnTo>
                <a:lnTo>
                  <a:pt x="85146" y="95250"/>
                </a:lnTo>
                <a:lnTo>
                  <a:pt x="94643" y="104747"/>
                </a:lnTo>
                <a:lnTo>
                  <a:pt x="16660" y="104747"/>
                </a:lnTo>
                <a:cubicBezTo>
                  <a:pt x="9908" y="104747"/>
                  <a:pt x="6924" y="113249"/>
                  <a:pt x="12195" y="117469"/>
                </a:cubicBezTo>
                <a:lnTo>
                  <a:pt x="57150" y="153452"/>
                </a:lnTo>
                <a:lnTo>
                  <a:pt x="57150" y="169113"/>
                </a:lnTo>
                <a:cubicBezTo>
                  <a:pt x="57150" y="180949"/>
                  <a:pt x="66745" y="190544"/>
                  <a:pt x="78580" y="190544"/>
                </a:cubicBezTo>
                <a:lnTo>
                  <a:pt x="111874" y="190544"/>
                </a:lnTo>
                <a:cubicBezTo>
                  <a:pt x="123711" y="190544"/>
                  <a:pt x="133305" y="180949"/>
                  <a:pt x="133305" y="169113"/>
                </a:cubicBezTo>
                <a:lnTo>
                  <a:pt x="133305" y="153451"/>
                </a:lnTo>
                <a:lnTo>
                  <a:pt x="138881" y="148986"/>
                </a:lnTo>
                <a:lnTo>
                  <a:pt x="178302" y="188409"/>
                </a:lnTo>
                <a:cubicBezTo>
                  <a:pt x="181092" y="191199"/>
                  <a:pt x="185616" y="191199"/>
                  <a:pt x="188405" y="188409"/>
                </a:cubicBezTo>
                <a:cubicBezTo>
                  <a:pt x="191195" y="185619"/>
                  <a:pt x="191195" y="181096"/>
                  <a:pt x="188405" y="178306"/>
                </a:cubicBezTo>
                <a:lnTo>
                  <a:pt x="12195" y="2092"/>
                </a:lnTo>
                <a:close/>
                <a:moveTo>
                  <a:pt x="135054" y="104747"/>
                </a:moveTo>
                <a:lnTo>
                  <a:pt x="161322" y="131016"/>
                </a:lnTo>
                <a:lnTo>
                  <a:pt x="178243" y="117468"/>
                </a:lnTo>
                <a:cubicBezTo>
                  <a:pt x="183513" y="113248"/>
                  <a:pt x="180529" y="104747"/>
                  <a:pt x="173778" y="104747"/>
                </a:cubicBezTo>
                <a:lnTo>
                  <a:pt x="135054" y="104747"/>
                </a:lnTo>
                <a:close/>
                <a:moveTo>
                  <a:pt x="96983" y="66675"/>
                </a:moveTo>
                <a:lnTo>
                  <a:pt x="125557" y="95250"/>
                </a:lnTo>
                <a:lnTo>
                  <a:pt x="142825" y="95250"/>
                </a:lnTo>
                <a:lnTo>
                  <a:pt x="142825" y="83344"/>
                </a:lnTo>
                <a:lnTo>
                  <a:pt x="142769" y="81977"/>
                </a:lnTo>
                <a:cubicBezTo>
                  <a:pt x="142073" y="73411"/>
                  <a:pt x="134901" y="66675"/>
                  <a:pt x="126156" y="66675"/>
                </a:cubicBezTo>
                <a:lnTo>
                  <a:pt x="96983" y="66675"/>
                </a:lnTo>
                <a:close/>
                <a:moveTo>
                  <a:pt x="95249" y="57155"/>
                </a:moveTo>
                <a:cubicBezTo>
                  <a:pt x="91973" y="57155"/>
                  <a:pt x="88826" y="56604"/>
                  <a:pt x="85896" y="55589"/>
                </a:cubicBezTo>
                <a:lnTo>
                  <a:pt x="68240" y="37933"/>
                </a:lnTo>
                <a:cubicBezTo>
                  <a:pt x="67226" y="35002"/>
                  <a:pt x="66675" y="31855"/>
                  <a:pt x="66675" y="28580"/>
                </a:cubicBezTo>
                <a:cubicBezTo>
                  <a:pt x="66675" y="12798"/>
                  <a:pt x="79468" y="5"/>
                  <a:pt x="95249" y="5"/>
                </a:cubicBezTo>
                <a:cubicBezTo>
                  <a:pt x="111031" y="5"/>
                  <a:pt x="123824" y="12798"/>
                  <a:pt x="123824" y="28580"/>
                </a:cubicBezTo>
                <a:cubicBezTo>
                  <a:pt x="123824" y="44361"/>
                  <a:pt x="111031" y="57155"/>
                  <a:pt x="95249" y="57155"/>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 2">
            <a:extLst>
              <a:ext uri="{FF2B5EF4-FFF2-40B4-BE49-F238E27FC236}">
                <a16:creationId xmlns:a16="http://schemas.microsoft.com/office/drawing/2014/main" id="{25A97818-F97E-C0AD-0F65-D498D29E60A4}"/>
              </a:ext>
            </a:extLst>
          </p:cNvPr>
          <p:cNvSpPr>
            <a:spLocks/>
          </p:cNvSpPr>
          <p:nvPr/>
        </p:nvSpPr>
        <p:spPr>
          <a:xfrm>
            <a:off x="864822" y="3269155"/>
            <a:ext cx="4102171" cy="1538883"/>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 sensitivity label applies to the </a:t>
            </a:r>
            <a:r>
              <a:rPr kumimoji="0" lang="en-US" sz="1800" b="0" i="0" u="none" strike="noStrike" kern="1200" cap="none" spc="0" normalizeH="0" baseline="0" noProof="0">
                <a:ln>
                  <a:noFill/>
                </a:ln>
                <a:solidFill>
                  <a:srgbClr val="0078D4"/>
                </a:solidFill>
                <a:effectLst/>
                <a:uLnTx/>
                <a:uFillTx/>
                <a:latin typeface="Segoe UI Semibold"/>
                <a:ea typeface="+mn-ea"/>
                <a:cs typeface="+mn-cs"/>
              </a:rPr>
              <a:t>entire conversation.</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Conversations inherit the </a:t>
            </a:r>
            <a:r>
              <a:rPr kumimoji="0" lang="en-US" sz="1800" b="0" i="0" u="none" strike="noStrike" kern="1200" cap="none" spc="0" normalizeH="0" baseline="0" noProof="0">
                <a:ln>
                  <a:noFill/>
                </a:ln>
                <a:solidFill>
                  <a:srgbClr val="0078D4"/>
                </a:solidFill>
                <a:effectLst/>
                <a:uLnTx/>
                <a:uFillTx/>
                <a:latin typeface="Segoe UI Semibold"/>
                <a:ea typeface="+mn-ea"/>
                <a:cs typeface="+mn-cs"/>
              </a:rPr>
              <a:t>most restrictive sensitivity labels </a:t>
            </a:r>
            <a:r>
              <a:rPr kumimoji="0" lang="en-US" sz="1800" b="0" i="0" u="none" strike="noStrike" kern="1200" cap="none" spc="0" normalizeH="0" baseline="0" noProof="0">
                <a:ln>
                  <a:noFill/>
                </a:ln>
                <a:solidFill>
                  <a:srgbClr val="000000"/>
                </a:solidFill>
                <a:effectLst/>
                <a:uLnTx/>
                <a:uFillTx/>
                <a:latin typeface="Segoe UI"/>
                <a:ea typeface="+mn-ea"/>
                <a:cs typeface="+mn-cs"/>
              </a:rPr>
              <a:t>from the references used to formulate a response.</a:t>
            </a:r>
          </a:p>
        </p:txBody>
      </p:sp>
      <p:pic>
        <p:nvPicPr>
          <p:cNvPr id="3" name="Picture 2" descr="A screenshot of a computer&#10;&#10;AI-generated content may be incorrect.">
            <a:extLst>
              <a:ext uri="{FF2B5EF4-FFF2-40B4-BE49-F238E27FC236}">
                <a16:creationId xmlns:a16="http://schemas.microsoft.com/office/drawing/2014/main" id="{1EB4E15C-A729-FB51-34F6-C2E1A056C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156" y="2017427"/>
            <a:ext cx="6049219" cy="4086795"/>
          </a:xfrm>
          <a:prstGeom prst="rect">
            <a:avLst/>
          </a:prstGeom>
        </p:spPr>
      </p:pic>
    </p:spTree>
    <p:extLst>
      <p:ext uri="{BB962C8B-B14F-4D97-AF65-F5344CB8AC3E}">
        <p14:creationId xmlns:p14="http://schemas.microsoft.com/office/powerpoint/2010/main" val="3095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0F7CAFD-AED4-E828-8479-FA0456146914}"/>
              </a:ext>
              <a:ext uri="{C183D7F6-B498-43B3-948B-1728B52AA6E4}">
                <adec:decorative xmlns:adec="http://schemas.microsoft.com/office/drawing/2017/decorative" val="1"/>
              </a:ext>
            </a:extLst>
          </p:cNvPr>
          <p:cNvSpPr>
            <a:spLocks/>
          </p:cNvSpPr>
          <p:nvPr/>
        </p:nvSpPr>
        <p:spPr bwMode="auto">
          <a:xfrm>
            <a:off x="874348" y="2533374"/>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4EF6B427-2414-F810-9EE1-59001403B202}"/>
              </a:ext>
              <a:ext uri="{C183D7F6-B498-43B3-948B-1728B52AA6E4}">
                <adec:decorative xmlns:adec="http://schemas.microsoft.com/office/drawing/2017/decorative" val="1"/>
              </a:ext>
            </a:extLst>
          </p:cNvPr>
          <p:cNvSpPr>
            <a:spLocks/>
          </p:cNvSpPr>
          <p:nvPr/>
        </p:nvSpPr>
        <p:spPr bwMode="auto">
          <a:xfrm rot="5400000" flipV="1">
            <a:off x="1365488" y="1794110"/>
            <a:ext cx="3177702" cy="4740275"/>
          </a:xfrm>
          <a:prstGeom prst="roundRect">
            <a:avLst>
              <a:gd name="adj" fmla="val 3989"/>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ounded Rectangle 11">
            <a:extLst>
              <a:ext uri="{FF2B5EF4-FFF2-40B4-BE49-F238E27FC236}">
                <a16:creationId xmlns:a16="http://schemas.microsoft.com/office/drawing/2014/main" id="{F05C54E1-EEF1-46D5-D76A-55D9C07E21A9}"/>
              </a:ext>
              <a:ext uri="{C183D7F6-B498-43B3-948B-1728B52AA6E4}">
                <adec:decorative xmlns:adec="http://schemas.microsoft.com/office/drawing/2017/decorative" val="1"/>
              </a:ext>
            </a:extLst>
          </p:cNvPr>
          <p:cNvSpPr/>
          <p:nvPr/>
        </p:nvSpPr>
        <p:spPr bwMode="auto">
          <a:xfrm>
            <a:off x="877384" y="1731413"/>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7">
            <a:extLst>
              <a:ext uri="{FF2B5EF4-FFF2-40B4-BE49-F238E27FC236}">
                <a16:creationId xmlns:a16="http://schemas.microsoft.com/office/drawing/2014/main" id="{4D926C92-38BA-D6DF-EFFE-EA2488C41F00}"/>
              </a:ext>
              <a:ext uri="{C183D7F6-B498-43B3-948B-1728B52AA6E4}">
                <adec:decorative xmlns:adec="http://schemas.microsoft.com/office/drawing/2017/decorative" val="1"/>
              </a:ext>
            </a:extLst>
          </p:cNvPr>
          <p:cNvSpPr/>
          <p:nvPr/>
        </p:nvSpPr>
        <p:spPr bwMode="auto">
          <a:xfrm>
            <a:off x="971838" y="5210268"/>
            <a:ext cx="4034789" cy="1216375"/>
          </a:xfrm>
          <a:prstGeom prst="roundRect">
            <a:avLst>
              <a:gd name="adj" fmla="val 11492"/>
            </a:avLst>
          </a:prstGeom>
          <a:gradFill flip="none" rotWithShape="1">
            <a:gsLst>
              <a:gs pos="0">
                <a:srgbClr val="C03BC4"/>
              </a:gs>
              <a:gs pos="80000">
                <a:srgbClr val="0078D4"/>
              </a:gs>
            </a:gsLst>
            <a:lin ang="10800000" scaled="1"/>
            <a:tileRect/>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27" name="Rectangle: Rounded Corners 26">
            <a:extLst>
              <a:ext uri="{FF2B5EF4-FFF2-40B4-BE49-F238E27FC236}">
                <a16:creationId xmlns:a16="http://schemas.microsoft.com/office/drawing/2014/main" id="{6387523A-79CE-321F-8FD1-7E97D77EB453}"/>
              </a:ext>
              <a:ext uri="{C183D7F6-B498-43B3-948B-1728B52AA6E4}">
                <adec:decorative xmlns:adec="http://schemas.microsoft.com/office/drawing/2017/decorative" val="1"/>
              </a:ext>
            </a:extLst>
          </p:cNvPr>
          <p:cNvSpPr>
            <a:spLocks/>
          </p:cNvSpPr>
          <p:nvPr/>
        </p:nvSpPr>
        <p:spPr bwMode="auto">
          <a:xfrm>
            <a:off x="5067959" y="1528763"/>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Title 1">
            <a:extLst>
              <a:ext uri="{FF2B5EF4-FFF2-40B4-BE49-F238E27FC236}">
                <a16:creationId xmlns:a16="http://schemas.microsoft.com/office/drawing/2014/main" id="{CBE55A61-65C8-BD3D-9D6E-078D0F00515D}"/>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a:t>Honoring access control restrictions on labeled content</a:t>
            </a:r>
          </a:p>
        </p:txBody>
      </p:sp>
      <p:sp>
        <p:nvSpPr>
          <p:cNvPr id="34" name="Graphic 83" descr="Icon of a checkmark inside a square">
            <a:extLst>
              <a:ext uri="{FF2B5EF4-FFF2-40B4-BE49-F238E27FC236}">
                <a16:creationId xmlns:a16="http://schemas.microsoft.com/office/drawing/2014/main" id="{767E2D7B-DFA7-41AB-732D-C7880CB3EF3E}"/>
              </a:ext>
            </a:extLst>
          </p:cNvPr>
          <p:cNvSpPr>
            <a:spLocks/>
          </p:cNvSpPr>
          <p:nvPr/>
        </p:nvSpPr>
        <p:spPr>
          <a:xfrm>
            <a:off x="1059999" y="1914028"/>
            <a:ext cx="311602" cy="311602"/>
          </a:xfrm>
          <a:custGeom>
            <a:avLst/>
            <a:gdLst>
              <a:gd name="connsiteX0" fmla="*/ 142875 w 171450"/>
              <a:gd name="connsiteY0" fmla="*/ 0 h 171450"/>
              <a:gd name="connsiteX1" fmla="*/ 171450 w 171450"/>
              <a:gd name="connsiteY1" fmla="*/ 28575 h 171450"/>
              <a:gd name="connsiteX2" fmla="*/ 171450 w 171450"/>
              <a:gd name="connsiteY2" fmla="*/ 142875 h 171450"/>
              <a:gd name="connsiteX3" fmla="*/ 142875 w 171450"/>
              <a:gd name="connsiteY3" fmla="*/ 171450 h 171450"/>
              <a:gd name="connsiteX4" fmla="*/ 28575 w 171450"/>
              <a:gd name="connsiteY4" fmla="*/ 171450 h 171450"/>
              <a:gd name="connsiteX5" fmla="*/ 0 w 171450"/>
              <a:gd name="connsiteY5" fmla="*/ 142875 h 171450"/>
              <a:gd name="connsiteX6" fmla="*/ 0 w 171450"/>
              <a:gd name="connsiteY6" fmla="*/ 28575 h 171450"/>
              <a:gd name="connsiteX7" fmla="*/ 28575 w 171450"/>
              <a:gd name="connsiteY7" fmla="*/ 0 h 171450"/>
              <a:gd name="connsiteX8" fmla="*/ 142875 w 171450"/>
              <a:gd name="connsiteY8" fmla="*/ 0 h 171450"/>
              <a:gd name="connsiteX9" fmla="*/ 128302 w 171450"/>
              <a:gd name="connsiteY9" fmla="*/ 47339 h 171450"/>
              <a:gd name="connsiteX10" fmla="*/ 66675 w 171450"/>
              <a:gd name="connsiteY10" fmla="*/ 108966 h 171450"/>
              <a:gd name="connsiteX11" fmla="*/ 43148 w 171450"/>
              <a:gd name="connsiteY11" fmla="*/ 85439 h 171450"/>
              <a:gd name="connsiteX12" fmla="*/ 33052 w 171450"/>
              <a:gd name="connsiteY12" fmla="*/ 85795 h 171450"/>
              <a:gd name="connsiteX13" fmla="*/ 33052 w 171450"/>
              <a:gd name="connsiteY13" fmla="*/ 95536 h 171450"/>
              <a:gd name="connsiteX14" fmla="*/ 61627 w 171450"/>
              <a:gd name="connsiteY14" fmla="*/ 124111 h 171450"/>
              <a:gd name="connsiteX15" fmla="*/ 71723 w 171450"/>
              <a:gd name="connsiteY15" fmla="*/ 124111 h 171450"/>
              <a:gd name="connsiteX16" fmla="*/ 138398 w 171450"/>
              <a:gd name="connsiteY16" fmla="*/ 57436 h 171450"/>
              <a:gd name="connsiteX17" fmla="*/ 138042 w 171450"/>
              <a:gd name="connsiteY17" fmla="*/ 47339 h 171450"/>
              <a:gd name="connsiteX18" fmla="*/ 128302 w 171450"/>
              <a:gd name="connsiteY18" fmla="*/ 4733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142875" y="0"/>
                </a:moveTo>
                <a:cubicBezTo>
                  <a:pt x="158657" y="0"/>
                  <a:pt x="171450" y="12794"/>
                  <a:pt x="171450" y="28575"/>
                </a:cubicBezTo>
                <a:lnTo>
                  <a:pt x="171450" y="142875"/>
                </a:lnTo>
                <a:cubicBezTo>
                  <a:pt x="171450" y="158657"/>
                  <a:pt x="158657" y="171450"/>
                  <a:pt x="142875" y="171450"/>
                </a:cubicBezTo>
                <a:lnTo>
                  <a:pt x="28575" y="171450"/>
                </a:lnTo>
                <a:cubicBezTo>
                  <a:pt x="12794" y="171450"/>
                  <a:pt x="0" y="158657"/>
                  <a:pt x="0" y="142875"/>
                </a:cubicBezTo>
                <a:lnTo>
                  <a:pt x="0" y="28575"/>
                </a:lnTo>
                <a:cubicBezTo>
                  <a:pt x="0" y="12794"/>
                  <a:pt x="12794" y="0"/>
                  <a:pt x="28575" y="0"/>
                </a:cubicBezTo>
                <a:lnTo>
                  <a:pt x="142875" y="0"/>
                </a:lnTo>
                <a:close/>
                <a:moveTo>
                  <a:pt x="128302" y="47339"/>
                </a:moveTo>
                <a:lnTo>
                  <a:pt x="66675" y="108966"/>
                </a:lnTo>
                <a:lnTo>
                  <a:pt x="43148" y="85439"/>
                </a:lnTo>
                <a:cubicBezTo>
                  <a:pt x="40262" y="82749"/>
                  <a:pt x="35741" y="82909"/>
                  <a:pt x="33052" y="85795"/>
                </a:cubicBezTo>
                <a:cubicBezTo>
                  <a:pt x="30495" y="88539"/>
                  <a:pt x="30495" y="92793"/>
                  <a:pt x="33052" y="95536"/>
                </a:cubicBezTo>
                <a:lnTo>
                  <a:pt x="61627" y="124111"/>
                </a:lnTo>
                <a:cubicBezTo>
                  <a:pt x="64416" y="126897"/>
                  <a:pt x="68934" y="126897"/>
                  <a:pt x="71723" y="124111"/>
                </a:cubicBezTo>
                <a:lnTo>
                  <a:pt x="138398" y="57436"/>
                </a:lnTo>
                <a:cubicBezTo>
                  <a:pt x="141088" y="54549"/>
                  <a:pt x="140928" y="50029"/>
                  <a:pt x="138042" y="47339"/>
                </a:cubicBezTo>
                <a:cubicBezTo>
                  <a:pt x="135299" y="44783"/>
                  <a:pt x="131045" y="44783"/>
                  <a:pt x="128302" y="47339"/>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2">
            <a:extLst>
              <a:ext uri="{FF2B5EF4-FFF2-40B4-BE49-F238E27FC236}">
                <a16:creationId xmlns:a16="http://schemas.microsoft.com/office/drawing/2014/main" id="{978B482C-4171-38B3-66BD-FE26C3555297}"/>
              </a:ext>
            </a:extLst>
          </p:cNvPr>
          <p:cNvSpPr>
            <a:spLocks/>
          </p:cNvSpPr>
          <p:nvPr/>
        </p:nvSpPr>
        <p:spPr>
          <a:xfrm>
            <a:off x="874347" y="2735003"/>
            <a:ext cx="4102171" cy="2092881"/>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Only content from references where the user has appropriate permission </a:t>
            </a:r>
            <a:r>
              <a:rPr kumimoji="0" lang="en-US" sz="1800" b="0" i="0" u="none" strike="noStrike" kern="1200" cap="none" spc="0" normalizeH="0" baseline="0" noProof="0">
                <a:ln>
                  <a:noFill/>
                </a:ln>
                <a:solidFill>
                  <a:srgbClr val="000000"/>
                </a:solidFill>
                <a:effectLst/>
                <a:uLnTx/>
                <a:uFillTx/>
                <a:latin typeface="Segoe UI"/>
                <a:ea typeface="+mn-ea"/>
                <a:cs typeface="+mn-cs"/>
              </a:rPr>
              <a:t>will be included in responses.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If a user lacks the right permissions, Copilot agent will inform the user and provide a link but </a:t>
            </a:r>
            <a:r>
              <a:rPr kumimoji="0" lang="en-US" sz="1800" b="0" i="0" u="none" strike="noStrike" kern="1200" cap="none" spc="0" normalizeH="0" baseline="0" noProof="0">
                <a:ln>
                  <a:noFill/>
                </a:ln>
                <a:solidFill>
                  <a:srgbClr val="000000"/>
                </a:solidFill>
                <a:effectLst/>
                <a:uLnTx/>
                <a:uFillTx/>
                <a:latin typeface="Segoe UI Semibold"/>
                <a:ea typeface="+mn-ea"/>
                <a:cs typeface="+mn-cs"/>
              </a:rPr>
              <a:t>will not include the content for generating responses.</a:t>
            </a:r>
          </a:p>
        </p:txBody>
      </p:sp>
      <p:pic>
        <p:nvPicPr>
          <p:cNvPr id="15" name="Picture 14" descr="Information icon">
            <a:extLst>
              <a:ext uri="{FF2B5EF4-FFF2-40B4-BE49-F238E27FC236}">
                <a16:creationId xmlns:a16="http://schemas.microsoft.com/office/drawing/2014/main" id="{9BC2D1EE-3230-5F31-CAE5-DD3247FAA03B}"/>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1078651" y="5277967"/>
            <a:ext cx="340257" cy="340257"/>
          </a:xfrm>
          <a:prstGeom prst="rect">
            <a:avLst/>
          </a:prstGeom>
        </p:spPr>
      </p:pic>
      <p:sp>
        <p:nvSpPr>
          <p:cNvPr id="26" name="Rectangle: Rounded Corners 7">
            <a:extLst>
              <a:ext uri="{FF2B5EF4-FFF2-40B4-BE49-F238E27FC236}">
                <a16:creationId xmlns:a16="http://schemas.microsoft.com/office/drawing/2014/main" id="{8F9E6D83-0C74-8B67-27EC-744D9E028F9F}"/>
              </a:ext>
              <a:ext uri="{C183D7F6-B498-43B3-948B-1728B52AA6E4}">
                <adec:decorative xmlns:adec="http://schemas.microsoft.com/office/drawing/2017/decorative" val="0"/>
              </a:ext>
            </a:extLst>
          </p:cNvPr>
          <p:cNvSpPr>
            <a:spLocks/>
          </p:cNvSpPr>
          <p:nvPr/>
        </p:nvSpPr>
        <p:spPr bwMode="auto">
          <a:xfrm>
            <a:off x="1131620" y="5655237"/>
            <a:ext cx="3715226" cy="646331"/>
          </a:xfrm>
          <a:prstGeom prst="rect">
            <a:avLst/>
          </a:prstGeom>
          <a:no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mn-cs"/>
              </a:rPr>
              <a:t>Copilot will not include information from referenced files where the user does not have appropriate access rights.</a:t>
            </a:r>
          </a:p>
        </p:txBody>
      </p:sp>
      <p:pic>
        <p:nvPicPr>
          <p:cNvPr id="16" name="Picture 15" descr="GIF of a Copilot conversation. ">
            <a:extLst>
              <a:ext uri="{FF2B5EF4-FFF2-40B4-BE49-F238E27FC236}">
                <a16:creationId xmlns:a16="http://schemas.microsoft.com/office/drawing/2014/main" id="{7A6506A0-0B5D-514B-7C11-158EC72E4C56}"/>
              </a:ext>
            </a:extLst>
          </p:cNvPr>
          <p:cNvPicPr>
            <a:picLocks/>
          </p:cNvPicPr>
          <p:nvPr/>
        </p:nvPicPr>
        <p:blipFill rotWithShape="1">
          <a:blip r:embed="rId4" cstate="screen">
            <a:extLst>
              <a:ext uri="{28A0092B-C50C-407E-A947-70E740481C1C}">
                <a14:useLocalDpi xmlns:a14="http://schemas.microsoft.com/office/drawing/2010/main"/>
              </a:ext>
            </a:extLst>
          </a:blip>
          <a:srcRect l="32808" t="12508" r="6447" b="12676"/>
          <a:stretch/>
        </p:blipFill>
        <p:spPr>
          <a:xfrm>
            <a:off x="5159399" y="1620203"/>
            <a:ext cx="6353784" cy="4557393"/>
          </a:xfrm>
          <a:prstGeom prst="roundRect">
            <a:avLst>
              <a:gd name="adj" fmla="val 3410"/>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pic>
      <p:cxnSp>
        <p:nvCxnSpPr>
          <p:cNvPr id="17" name="Elbow Connector 16">
            <a:extLst>
              <a:ext uri="{FF2B5EF4-FFF2-40B4-BE49-F238E27FC236}">
                <a16:creationId xmlns:a16="http://schemas.microsoft.com/office/drawing/2014/main" id="{C04B4763-6CD0-1982-A84F-7AD1367E7ED8}"/>
              </a:ext>
              <a:ext uri="{C183D7F6-B498-43B3-948B-1728B52AA6E4}">
                <adec:decorative xmlns:adec="http://schemas.microsoft.com/office/drawing/2017/decorative" val="1"/>
              </a:ext>
            </a:extLst>
          </p:cNvPr>
          <p:cNvCxnSpPr>
            <a:cxnSpLocks/>
          </p:cNvCxnSpPr>
          <p:nvPr/>
        </p:nvCxnSpPr>
        <p:spPr>
          <a:xfrm>
            <a:off x="3663659" y="4847027"/>
            <a:ext cx="1825543" cy="111924"/>
          </a:xfrm>
          <a:prstGeom prst="bentConnector3">
            <a:avLst/>
          </a:prstGeom>
          <a:ln w="19050" cap="rnd">
            <a:gradFill flip="none" rotWithShape="1">
              <a:gsLst>
                <a:gs pos="0">
                  <a:srgbClr val="C03BC4"/>
                </a:gs>
                <a:gs pos="80000">
                  <a:srgbClr val="0078D4"/>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36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56F4-E7DF-1675-ED88-42175A5A04A0}"/>
              </a:ext>
            </a:extLst>
          </p:cNvPr>
          <p:cNvSpPr>
            <a:spLocks noGrp="1"/>
          </p:cNvSpPr>
          <p:nvPr>
            <p:ph type="title"/>
          </p:nvPr>
        </p:nvSpPr>
        <p:spPr/>
        <p:txBody>
          <a:bodyPr/>
          <a:lstStyle/>
          <a:p>
            <a:r>
              <a:rPr lang="en-US" dirty="0"/>
              <a:t>Dataverse x Purview</a:t>
            </a:r>
          </a:p>
        </p:txBody>
      </p:sp>
      <p:pic>
        <p:nvPicPr>
          <p:cNvPr id="5" name="Picture 4" descr="A screenshot of a computer&#10;&#10;AI-generated content may be incorrect.">
            <a:extLst>
              <a:ext uri="{FF2B5EF4-FFF2-40B4-BE49-F238E27FC236}">
                <a16:creationId xmlns:a16="http://schemas.microsoft.com/office/drawing/2014/main" id="{22544BDF-65C0-AFA5-0BAC-84B45813B16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5480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ield_EA18">
            <a:extLst>
              <a:ext uri="{FF2B5EF4-FFF2-40B4-BE49-F238E27FC236}">
                <a16:creationId xmlns:a16="http://schemas.microsoft.com/office/drawing/2014/main" id="{F800E944-518B-8D6E-5736-B118D0E7C833}"/>
              </a:ext>
              <a:ext uri="{C183D7F6-B498-43B3-948B-1728B52AA6E4}">
                <adec:decorative xmlns:adec="http://schemas.microsoft.com/office/drawing/2017/decorative" val="1"/>
              </a:ext>
            </a:extLst>
          </p:cNvPr>
          <p:cNvSpPr>
            <a:spLocks noChangeAspect="1"/>
          </p:cNvSpPr>
          <p:nvPr/>
        </p:nvSpPr>
        <p:spPr bwMode="auto">
          <a:xfrm>
            <a:off x="722070"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1F9EF662-85C1-5D9A-F751-8ECF600F252F}"/>
              </a:ext>
              <a:ext uri="{C183D7F6-B498-43B3-948B-1728B52AA6E4}">
                <adec:decorative xmlns:adec="http://schemas.microsoft.com/office/drawing/2017/decorative" val="1"/>
              </a:ext>
            </a:extLst>
          </p:cNvPr>
          <p:cNvCxnSpPr>
            <a:cxnSpLocks/>
            <a:stCxn id="84" idx="0"/>
            <a:endCxn id="12" idx="2"/>
          </p:cNvCxnSpPr>
          <p:nvPr/>
        </p:nvCxnSpPr>
        <p:spPr>
          <a:xfrm flipH="1">
            <a:off x="434373" y="2531863"/>
            <a:ext cx="8082" cy="22939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9" name="Diamond 108">
            <a:extLst>
              <a:ext uri="{FF2B5EF4-FFF2-40B4-BE49-F238E27FC236}">
                <a16:creationId xmlns:a16="http://schemas.microsoft.com/office/drawing/2014/main" id="{0A55D14B-9C57-ECE2-6967-31287B5F7568}"/>
              </a:ext>
              <a:ext uri="{C183D7F6-B498-43B3-948B-1728B52AA6E4}">
                <adec:decorative xmlns:adec="http://schemas.microsoft.com/office/drawing/2017/decorative" val="1"/>
              </a:ext>
            </a:extLst>
          </p:cNvPr>
          <p:cNvSpPr>
            <a:spLocks noChangeAspect="1"/>
          </p:cNvSpPr>
          <p:nvPr/>
        </p:nvSpPr>
        <p:spPr>
          <a:xfrm>
            <a:off x="344381" y="3103674"/>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40" name="Straight Connector 139">
            <a:extLst>
              <a:ext uri="{FF2B5EF4-FFF2-40B4-BE49-F238E27FC236}">
                <a16:creationId xmlns:a16="http://schemas.microsoft.com/office/drawing/2014/main" id="{227D9D9B-D38D-F746-1D04-CD95D8FFEBAC}"/>
              </a:ext>
              <a:ext uri="{C183D7F6-B498-43B3-948B-1728B52AA6E4}">
                <adec:decorative xmlns:adec="http://schemas.microsoft.com/office/drawing/2017/decorative" val="1"/>
              </a:ext>
            </a:extLst>
          </p:cNvPr>
          <p:cNvCxnSpPr>
            <a:cxnSpLocks/>
            <a:stCxn id="153" idx="0"/>
            <a:endCxn id="31" idx="0"/>
          </p:cNvCxnSpPr>
          <p:nvPr/>
        </p:nvCxnSpPr>
        <p:spPr>
          <a:xfrm>
            <a:off x="3328721" y="2656381"/>
            <a:ext cx="6276" cy="211105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3" name="Diamond 152">
            <a:extLst>
              <a:ext uri="{FF2B5EF4-FFF2-40B4-BE49-F238E27FC236}">
                <a16:creationId xmlns:a16="http://schemas.microsoft.com/office/drawing/2014/main" id="{20E62FE7-645B-BC2B-639E-DC53A68EC59E}"/>
              </a:ext>
              <a:ext uri="{C183D7F6-B498-43B3-948B-1728B52AA6E4}">
                <adec:decorative xmlns:adec="http://schemas.microsoft.com/office/drawing/2017/decorative" val="1"/>
              </a:ext>
            </a:extLst>
          </p:cNvPr>
          <p:cNvSpPr>
            <a:spLocks/>
          </p:cNvSpPr>
          <p:nvPr/>
        </p:nvSpPr>
        <p:spPr>
          <a:xfrm>
            <a:off x="3234810" y="2531863"/>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Diamond 83">
            <a:extLst>
              <a:ext uri="{FF2B5EF4-FFF2-40B4-BE49-F238E27FC236}">
                <a16:creationId xmlns:a16="http://schemas.microsoft.com/office/drawing/2014/main" id="{A294EB09-2048-01F0-EA76-C15D8CACB8D7}"/>
              </a:ext>
              <a:ext uri="{C183D7F6-B498-43B3-948B-1728B52AA6E4}">
                <adec:decorative xmlns:adec="http://schemas.microsoft.com/office/drawing/2017/decorative" val="1"/>
              </a:ext>
            </a:extLst>
          </p:cNvPr>
          <p:cNvSpPr>
            <a:spLocks noChangeAspect="1"/>
          </p:cNvSpPr>
          <p:nvPr/>
        </p:nvSpPr>
        <p:spPr>
          <a:xfrm>
            <a:off x="351015" y="2531863"/>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Shield_EA18">
            <a:extLst>
              <a:ext uri="{FF2B5EF4-FFF2-40B4-BE49-F238E27FC236}">
                <a16:creationId xmlns:a16="http://schemas.microsoft.com/office/drawing/2014/main" id="{783D4696-51BC-993B-7A1A-38765723E23A}"/>
              </a:ext>
              <a:ext uri="{C183D7F6-B498-43B3-948B-1728B52AA6E4}">
                <adec:decorative xmlns:adec="http://schemas.microsoft.com/office/drawing/2017/decorative" val="1"/>
              </a:ext>
            </a:extLst>
          </p:cNvPr>
          <p:cNvSpPr>
            <a:spLocks noChangeAspect="1"/>
          </p:cNvSpPr>
          <p:nvPr/>
        </p:nvSpPr>
        <p:spPr bwMode="auto">
          <a:xfrm>
            <a:off x="360243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Shield_EA18">
            <a:extLst>
              <a:ext uri="{FF2B5EF4-FFF2-40B4-BE49-F238E27FC236}">
                <a16:creationId xmlns:a16="http://schemas.microsoft.com/office/drawing/2014/main" id="{10B370EF-6843-C9D6-80DC-7F9880BD0CF6}"/>
              </a:ext>
              <a:ext uri="{C183D7F6-B498-43B3-948B-1728B52AA6E4}">
                <adec:decorative xmlns:adec="http://schemas.microsoft.com/office/drawing/2017/decorative" val="1"/>
              </a:ext>
            </a:extLst>
          </p:cNvPr>
          <p:cNvSpPr>
            <a:spLocks noChangeAspect="1"/>
          </p:cNvSpPr>
          <p:nvPr/>
        </p:nvSpPr>
        <p:spPr bwMode="auto">
          <a:xfrm>
            <a:off x="648279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3"/>
          </a:solidFill>
          <a:ln w="19050" cap="sq">
            <a:solidFill>
              <a:schemeClr val="accent3"/>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1" name="Straight Connector 160">
            <a:extLst>
              <a:ext uri="{FF2B5EF4-FFF2-40B4-BE49-F238E27FC236}">
                <a16:creationId xmlns:a16="http://schemas.microsoft.com/office/drawing/2014/main" id="{F5BAFCDB-86AC-8486-41F8-BE95DEEE588E}"/>
              </a:ext>
              <a:ext uri="{C183D7F6-B498-43B3-948B-1728B52AA6E4}">
                <adec:decorative xmlns:adec="http://schemas.microsoft.com/office/drawing/2017/decorative" val="1"/>
              </a:ext>
            </a:extLst>
          </p:cNvPr>
          <p:cNvCxnSpPr>
            <a:cxnSpLocks/>
            <a:stCxn id="174" idx="0"/>
          </p:cNvCxnSpPr>
          <p:nvPr/>
        </p:nvCxnSpPr>
        <p:spPr>
          <a:xfrm>
            <a:off x="6206079" y="2531863"/>
            <a:ext cx="0" cy="21454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4" name="Diamond 173">
            <a:extLst>
              <a:ext uri="{FF2B5EF4-FFF2-40B4-BE49-F238E27FC236}">
                <a16:creationId xmlns:a16="http://schemas.microsoft.com/office/drawing/2014/main" id="{A1429146-38A2-5E35-EA2A-0D460978A125}"/>
              </a:ext>
              <a:ext uri="{C183D7F6-B498-43B3-948B-1728B52AA6E4}">
                <adec:decorative xmlns:adec="http://schemas.microsoft.com/office/drawing/2017/decorative" val="1"/>
              </a:ext>
            </a:extLst>
          </p:cNvPr>
          <p:cNvSpPr>
            <a:spLocks/>
          </p:cNvSpPr>
          <p:nvPr/>
        </p:nvSpPr>
        <p:spPr>
          <a:xfrm>
            <a:off x="6114639" y="2531863"/>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Diamond 34">
            <a:extLst>
              <a:ext uri="{FF2B5EF4-FFF2-40B4-BE49-F238E27FC236}">
                <a16:creationId xmlns:a16="http://schemas.microsoft.com/office/drawing/2014/main" id="{0A91A23A-AC99-F73F-8622-C707BAF3FE4F}"/>
              </a:ext>
              <a:ext uri="{C183D7F6-B498-43B3-948B-1728B52AA6E4}">
                <adec:decorative xmlns:adec="http://schemas.microsoft.com/office/drawing/2017/decorative" val="1"/>
              </a:ext>
            </a:extLst>
          </p:cNvPr>
          <p:cNvSpPr>
            <a:spLocks/>
          </p:cNvSpPr>
          <p:nvPr/>
        </p:nvSpPr>
        <p:spPr>
          <a:xfrm>
            <a:off x="6114639" y="3592162"/>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Shield_EA18">
            <a:extLst>
              <a:ext uri="{FF2B5EF4-FFF2-40B4-BE49-F238E27FC236}">
                <a16:creationId xmlns:a16="http://schemas.microsoft.com/office/drawing/2014/main" id="{8F7265B1-3518-C398-F839-FDC3092BF403}"/>
              </a:ext>
              <a:ext uri="{C183D7F6-B498-43B3-948B-1728B52AA6E4}">
                <adec:decorative xmlns:adec="http://schemas.microsoft.com/office/drawing/2017/decorative" val="1"/>
              </a:ext>
            </a:extLst>
          </p:cNvPr>
          <p:cNvSpPr>
            <a:spLocks noChangeAspect="1"/>
          </p:cNvSpPr>
          <p:nvPr/>
        </p:nvSpPr>
        <p:spPr bwMode="auto">
          <a:xfrm>
            <a:off x="936315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Diamond 93">
            <a:extLst>
              <a:ext uri="{FF2B5EF4-FFF2-40B4-BE49-F238E27FC236}">
                <a16:creationId xmlns:a16="http://schemas.microsoft.com/office/drawing/2014/main" id="{DF372BE6-8878-FAFC-392C-EB16C987096E}"/>
              </a:ext>
              <a:ext uri="{C183D7F6-B498-43B3-948B-1728B52AA6E4}">
                <adec:decorative xmlns:adec="http://schemas.microsoft.com/office/drawing/2017/decorative" val="1"/>
              </a:ext>
            </a:extLst>
          </p:cNvPr>
          <p:cNvSpPr>
            <a:spLocks/>
          </p:cNvSpPr>
          <p:nvPr/>
        </p:nvSpPr>
        <p:spPr>
          <a:xfrm>
            <a:off x="6114621" y="4635558"/>
            <a:ext cx="182880" cy="182880"/>
          </a:xfrm>
          <a:prstGeom prst="diamond">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2" name="Straight Connector 181">
            <a:extLst>
              <a:ext uri="{FF2B5EF4-FFF2-40B4-BE49-F238E27FC236}">
                <a16:creationId xmlns:a16="http://schemas.microsoft.com/office/drawing/2014/main" id="{B6FAD662-E635-3167-2555-0C962BDEAD25}"/>
              </a:ext>
              <a:ext uri="{C183D7F6-B498-43B3-948B-1728B52AA6E4}">
                <adec:decorative xmlns:adec="http://schemas.microsoft.com/office/drawing/2017/decorative" val="1"/>
              </a:ext>
            </a:extLst>
          </p:cNvPr>
          <p:cNvCxnSpPr>
            <a:cxnSpLocks/>
            <a:stCxn id="195" idx="0"/>
            <a:endCxn id="4" idx="2"/>
          </p:cNvCxnSpPr>
          <p:nvPr/>
        </p:nvCxnSpPr>
        <p:spPr>
          <a:xfrm flipH="1">
            <a:off x="9089292" y="2500564"/>
            <a:ext cx="29694" cy="235301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id="{1343E90E-E466-72EC-8DA8-A9BA8AC41661}"/>
              </a:ext>
              <a:ext uri="{C183D7F6-B498-43B3-948B-1728B52AA6E4}">
                <adec:decorative xmlns:adec="http://schemas.microsoft.com/office/drawing/2017/decorative" val="1"/>
              </a:ext>
            </a:extLst>
          </p:cNvPr>
          <p:cNvSpPr>
            <a:spLocks/>
          </p:cNvSpPr>
          <p:nvPr/>
        </p:nvSpPr>
        <p:spPr>
          <a:xfrm>
            <a:off x="9017019" y="3082304"/>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Diamond 14">
            <a:extLst>
              <a:ext uri="{FF2B5EF4-FFF2-40B4-BE49-F238E27FC236}">
                <a16:creationId xmlns:a16="http://schemas.microsoft.com/office/drawing/2014/main" id="{31FB1A45-CFF5-DAB5-0A8E-38AE414ED240}"/>
              </a:ext>
              <a:ext uri="{C183D7F6-B498-43B3-948B-1728B52AA6E4}">
                <adec:decorative xmlns:adec="http://schemas.microsoft.com/office/drawing/2017/decorative" val="1"/>
              </a:ext>
            </a:extLst>
          </p:cNvPr>
          <p:cNvSpPr>
            <a:spLocks/>
          </p:cNvSpPr>
          <p:nvPr/>
        </p:nvSpPr>
        <p:spPr>
          <a:xfrm>
            <a:off x="9010744" y="3629444"/>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Diamond 194">
            <a:extLst>
              <a:ext uri="{FF2B5EF4-FFF2-40B4-BE49-F238E27FC236}">
                <a16:creationId xmlns:a16="http://schemas.microsoft.com/office/drawing/2014/main" id="{EFDBF82A-557E-6EF7-FB33-DD9CD734181F}"/>
              </a:ext>
              <a:ext uri="{C183D7F6-B498-43B3-948B-1728B52AA6E4}">
                <adec:decorative xmlns:adec="http://schemas.microsoft.com/office/drawing/2017/decorative" val="1"/>
              </a:ext>
            </a:extLst>
          </p:cNvPr>
          <p:cNvSpPr>
            <a:spLocks/>
          </p:cNvSpPr>
          <p:nvPr/>
        </p:nvSpPr>
        <p:spPr>
          <a:xfrm>
            <a:off x="9027546" y="2500564"/>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3979F7E4-AE69-16BA-6945-DC2DC124346A}"/>
              </a:ext>
              <a:ext uri="{C183D7F6-B498-43B3-948B-1728B52AA6E4}">
                <adec:decorative xmlns:adec="http://schemas.microsoft.com/office/drawing/2017/decorative" val="1"/>
              </a:ext>
            </a:extLst>
          </p:cNvPr>
          <p:cNvCxnSpPr>
            <a:cxnSpLocks/>
          </p:cNvCxnSpPr>
          <p:nvPr/>
        </p:nvCxnSpPr>
        <p:spPr>
          <a:xfrm flipH="1">
            <a:off x="358296" y="5424429"/>
            <a:ext cx="10979597" cy="0"/>
          </a:xfrm>
          <a:prstGeom prst="line">
            <a:avLst/>
          </a:prstGeom>
          <a:solidFill>
            <a:schemeClr val="bg1"/>
          </a:solidFill>
          <a:ln w="19050" cap="flat">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Isosceles Triangle 137">
            <a:extLst>
              <a:ext uri="{FF2B5EF4-FFF2-40B4-BE49-F238E27FC236}">
                <a16:creationId xmlns:a16="http://schemas.microsoft.com/office/drawing/2014/main" id="{94AA228E-967F-EFC3-6710-A94389268AF6}"/>
              </a:ext>
              <a:ext uri="{C183D7F6-B498-43B3-948B-1728B52AA6E4}">
                <adec:decorative xmlns:adec="http://schemas.microsoft.com/office/drawing/2017/decorative" val="1"/>
              </a:ext>
            </a:extLst>
          </p:cNvPr>
          <p:cNvSpPr>
            <a:spLocks noChangeAspect="1"/>
          </p:cNvSpPr>
          <p:nvPr/>
        </p:nvSpPr>
        <p:spPr>
          <a:xfrm flipV="1">
            <a:off x="1637344" y="5306571"/>
            <a:ext cx="301752" cy="301752"/>
          </a:xfrm>
          <a:prstGeom prs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Shield_EA18">
            <a:extLst>
              <a:ext uri="{FF2B5EF4-FFF2-40B4-BE49-F238E27FC236}">
                <a16:creationId xmlns:a16="http://schemas.microsoft.com/office/drawing/2014/main" id="{99B59B67-28BB-1C5D-E8BB-86A96C331951}"/>
              </a:ext>
              <a:ext uri="{C183D7F6-B498-43B3-948B-1728B52AA6E4}">
                <adec:decorative xmlns:adec="http://schemas.microsoft.com/office/drawing/2017/decorative" val="1"/>
              </a:ext>
            </a:extLst>
          </p:cNvPr>
          <p:cNvSpPr>
            <a:spLocks noChangeAspect="1"/>
          </p:cNvSpPr>
          <p:nvPr/>
        </p:nvSpPr>
        <p:spPr bwMode="auto">
          <a:xfrm>
            <a:off x="356771" y="5734204"/>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1"/>
          </a:solidFill>
          <a:ln w="19050"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Isosceles Triangle 138">
            <a:extLst>
              <a:ext uri="{FF2B5EF4-FFF2-40B4-BE49-F238E27FC236}">
                <a16:creationId xmlns:a16="http://schemas.microsoft.com/office/drawing/2014/main" id="{CBCB70D4-D9EE-4F90-377F-2BBB3FCFBC02}"/>
              </a:ext>
              <a:ext uri="{C183D7F6-B498-43B3-948B-1728B52AA6E4}">
                <adec:decorative xmlns:adec="http://schemas.microsoft.com/office/drawing/2017/decorative" val="1"/>
              </a:ext>
            </a:extLst>
          </p:cNvPr>
          <p:cNvSpPr>
            <a:spLocks noChangeAspect="1"/>
          </p:cNvSpPr>
          <p:nvPr/>
        </p:nvSpPr>
        <p:spPr>
          <a:xfrm flipV="1">
            <a:off x="4632118" y="5306571"/>
            <a:ext cx="301752" cy="3017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Shield_EA18">
            <a:extLst>
              <a:ext uri="{FF2B5EF4-FFF2-40B4-BE49-F238E27FC236}">
                <a16:creationId xmlns:a16="http://schemas.microsoft.com/office/drawing/2014/main" id="{36C59246-F951-637A-B382-BFBBAE24565B}"/>
              </a:ext>
              <a:ext uri="{C183D7F6-B498-43B3-948B-1728B52AA6E4}">
                <adec:decorative xmlns:adec="http://schemas.microsoft.com/office/drawing/2017/decorative" val="1"/>
              </a:ext>
            </a:extLst>
          </p:cNvPr>
          <p:cNvSpPr>
            <a:spLocks noChangeAspect="1"/>
          </p:cNvSpPr>
          <p:nvPr/>
        </p:nvSpPr>
        <p:spPr bwMode="auto">
          <a:xfrm>
            <a:off x="3237132" y="5734204"/>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E832AB81-0407-F8F2-AC24-C9F843BC0186}"/>
              </a:ext>
              <a:ext uri="{C183D7F6-B498-43B3-948B-1728B52AA6E4}">
                <adec:decorative xmlns:adec="http://schemas.microsoft.com/office/drawing/2017/decorative" val="1"/>
              </a:ext>
            </a:extLst>
          </p:cNvPr>
          <p:cNvSpPr>
            <a:spLocks noChangeAspect="1"/>
          </p:cNvSpPr>
          <p:nvPr/>
        </p:nvSpPr>
        <p:spPr>
          <a:xfrm flipV="1">
            <a:off x="7360078" y="5306571"/>
            <a:ext cx="301752" cy="30175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Isosceles Triangle 142">
            <a:extLst>
              <a:ext uri="{FF2B5EF4-FFF2-40B4-BE49-F238E27FC236}">
                <a16:creationId xmlns:a16="http://schemas.microsoft.com/office/drawing/2014/main" id="{03945531-39B8-7051-C215-58FACBFD9730}"/>
              </a:ext>
              <a:ext uri="{C183D7F6-B498-43B3-948B-1728B52AA6E4}">
                <adec:decorative xmlns:adec="http://schemas.microsoft.com/office/drawing/2017/decorative" val="1"/>
              </a:ext>
            </a:extLst>
          </p:cNvPr>
          <p:cNvSpPr>
            <a:spLocks noChangeAspect="1"/>
          </p:cNvSpPr>
          <p:nvPr/>
        </p:nvSpPr>
        <p:spPr>
          <a:xfrm flipV="1">
            <a:off x="10235390" y="5302522"/>
            <a:ext cx="301752" cy="301752"/>
          </a:xfrm>
          <a:prstGeom prst="triangl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check 3">
            <a:extLst>
              <a:ext uri="{FF2B5EF4-FFF2-40B4-BE49-F238E27FC236}">
                <a16:creationId xmlns:a16="http://schemas.microsoft.com/office/drawing/2014/main" id="{A85458BA-B2FE-03F0-67E8-0834981F3302}"/>
              </a:ext>
              <a:ext uri="{C183D7F6-B498-43B3-948B-1728B52AA6E4}">
                <adec:decorative xmlns:adec="http://schemas.microsoft.com/office/drawing/2017/decorative" val="1"/>
              </a:ext>
            </a:extLst>
          </p:cNvPr>
          <p:cNvSpPr>
            <a:spLocks noChangeAspect="1"/>
          </p:cNvSpPr>
          <p:nvPr/>
        </p:nvSpPr>
        <p:spPr bwMode="auto">
          <a:xfrm>
            <a:off x="11337893" y="5223261"/>
            <a:ext cx="404683" cy="4023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rgbClr val="FFB9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iamond 5">
            <a:extLst>
              <a:ext uri="{FF2B5EF4-FFF2-40B4-BE49-F238E27FC236}">
                <a16:creationId xmlns:a16="http://schemas.microsoft.com/office/drawing/2014/main" id="{E5A6A99F-8824-DD90-A05E-69E65A142EFD}"/>
              </a:ext>
              <a:ext uri="{C183D7F6-B498-43B3-948B-1728B52AA6E4}">
                <adec:decorative xmlns:adec="http://schemas.microsoft.com/office/drawing/2017/decorative" val="1"/>
              </a:ext>
            </a:extLst>
          </p:cNvPr>
          <p:cNvSpPr>
            <a:spLocks/>
          </p:cNvSpPr>
          <p:nvPr/>
        </p:nvSpPr>
        <p:spPr>
          <a:xfrm>
            <a:off x="9008043" y="4079061"/>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Diamond 24">
            <a:extLst>
              <a:ext uri="{FF2B5EF4-FFF2-40B4-BE49-F238E27FC236}">
                <a16:creationId xmlns:a16="http://schemas.microsoft.com/office/drawing/2014/main" id="{6880E824-E07C-A2EF-23B3-719211F95E64}"/>
              </a:ext>
              <a:ext uri="{C183D7F6-B498-43B3-948B-1728B52AA6E4}">
                <adec:decorative xmlns:adec="http://schemas.microsoft.com/office/drawing/2017/decorative" val="1"/>
              </a:ext>
            </a:extLst>
          </p:cNvPr>
          <p:cNvSpPr>
            <a:spLocks/>
          </p:cNvSpPr>
          <p:nvPr/>
        </p:nvSpPr>
        <p:spPr>
          <a:xfrm>
            <a:off x="3240251" y="319511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Diamond 30">
            <a:extLst>
              <a:ext uri="{FF2B5EF4-FFF2-40B4-BE49-F238E27FC236}">
                <a16:creationId xmlns:a16="http://schemas.microsoft.com/office/drawing/2014/main" id="{5769A78B-B986-90BE-F198-422CB19EAE8E}"/>
              </a:ext>
              <a:ext uri="{C183D7F6-B498-43B3-948B-1728B52AA6E4}">
                <adec:decorative xmlns:adec="http://schemas.microsoft.com/office/drawing/2017/decorative" val="1"/>
              </a:ext>
            </a:extLst>
          </p:cNvPr>
          <p:cNvSpPr>
            <a:spLocks/>
          </p:cNvSpPr>
          <p:nvPr/>
        </p:nvSpPr>
        <p:spPr>
          <a:xfrm>
            <a:off x="3241086" y="464291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Diamond 3">
            <a:extLst>
              <a:ext uri="{FF2B5EF4-FFF2-40B4-BE49-F238E27FC236}">
                <a16:creationId xmlns:a16="http://schemas.microsoft.com/office/drawing/2014/main" id="{7F1FA788-07F6-D727-30B0-6A1ED1780819}"/>
              </a:ext>
              <a:ext uri="{C183D7F6-B498-43B3-948B-1728B52AA6E4}">
                <adec:decorative xmlns:adec="http://schemas.microsoft.com/office/drawing/2017/decorative" val="1"/>
              </a:ext>
            </a:extLst>
          </p:cNvPr>
          <p:cNvSpPr>
            <a:spLocks/>
          </p:cNvSpPr>
          <p:nvPr/>
        </p:nvSpPr>
        <p:spPr>
          <a:xfrm>
            <a:off x="8997852" y="4670703"/>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Diamond 11">
            <a:extLst>
              <a:ext uri="{FF2B5EF4-FFF2-40B4-BE49-F238E27FC236}">
                <a16:creationId xmlns:a16="http://schemas.microsoft.com/office/drawing/2014/main" id="{868F612B-F4DE-EE64-4822-7B60670C6269}"/>
              </a:ext>
              <a:ext uri="{C183D7F6-B498-43B3-948B-1728B52AA6E4}">
                <adec:decorative xmlns:adec="http://schemas.microsoft.com/office/drawing/2017/decorative" val="1"/>
              </a:ext>
            </a:extLst>
          </p:cNvPr>
          <p:cNvSpPr>
            <a:spLocks noChangeAspect="1"/>
          </p:cNvSpPr>
          <p:nvPr/>
        </p:nvSpPr>
        <p:spPr>
          <a:xfrm>
            <a:off x="342933" y="4642914"/>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Diamond 8">
            <a:extLst>
              <a:ext uri="{FF2B5EF4-FFF2-40B4-BE49-F238E27FC236}">
                <a16:creationId xmlns:a16="http://schemas.microsoft.com/office/drawing/2014/main" id="{B6CA2697-0E90-240D-F1DC-A18EEBDD9F2F}"/>
              </a:ext>
              <a:ext uri="{C183D7F6-B498-43B3-948B-1728B52AA6E4}">
                <adec:decorative xmlns:adec="http://schemas.microsoft.com/office/drawing/2017/decorative" val="1"/>
              </a:ext>
            </a:extLst>
          </p:cNvPr>
          <p:cNvSpPr>
            <a:spLocks noChangeAspect="1"/>
          </p:cNvSpPr>
          <p:nvPr/>
        </p:nvSpPr>
        <p:spPr>
          <a:xfrm>
            <a:off x="342933" y="3859022"/>
            <a:ext cx="182880" cy="182880"/>
          </a:xfrm>
          <a:prstGeom prst="diamond">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Diamond 21">
            <a:extLst>
              <a:ext uri="{FF2B5EF4-FFF2-40B4-BE49-F238E27FC236}">
                <a16:creationId xmlns:a16="http://schemas.microsoft.com/office/drawing/2014/main" id="{ABEB0ACA-1A28-CD48-3A86-2199B2A9036B}"/>
              </a:ext>
              <a:ext uri="{C183D7F6-B498-43B3-948B-1728B52AA6E4}">
                <adec:decorative xmlns:adec="http://schemas.microsoft.com/office/drawing/2017/decorative" val="1"/>
              </a:ext>
            </a:extLst>
          </p:cNvPr>
          <p:cNvSpPr>
            <a:spLocks/>
          </p:cNvSpPr>
          <p:nvPr/>
        </p:nvSpPr>
        <p:spPr>
          <a:xfrm>
            <a:off x="3239948" y="3920966"/>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itle 6">
            <a:extLst>
              <a:ext uri="{FF2B5EF4-FFF2-40B4-BE49-F238E27FC236}">
                <a16:creationId xmlns:a16="http://schemas.microsoft.com/office/drawing/2014/main" id="{12B24050-B0B8-7C9A-B5D6-B8CF79F93A6F}"/>
              </a:ext>
            </a:extLst>
          </p:cNvPr>
          <p:cNvSpPr txBox="1">
            <a:spLocks noGrp="1"/>
          </p:cNvSpPr>
          <p:nvPr>
            <p:ph type="title" idx="4294967295"/>
          </p:nvPr>
        </p:nvSpPr>
        <p:spPr>
          <a:xfrm>
            <a:off x="588963" y="209550"/>
            <a:ext cx="11603037"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Secure agents in Microsoft 365 with Microsoft Purview</a:t>
            </a:r>
          </a:p>
        </p:txBody>
      </p:sp>
      <p:sp>
        <p:nvSpPr>
          <p:cNvPr id="104" name="TextBox 103">
            <a:extLst>
              <a:ext uri="{FF2B5EF4-FFF2-40B4-BE49-F238E27FC236}">
                <a16:creationId xmlns:a16="http://schemas.microsoft.com/office/drawing/2014/main" id="{46FB11A2-A2A1-6E97-3F29-AAFFFC4821A9}"/>
              </a:ext>
            </a:extLst>
          </p:cNvPr>
          <p:cNvSpPr txBox="1">
            <a:spLocks/>
          </p:cNvSpPr>
          <p:nvPr/>
        </p:nvSpPr>
        <p:spPr>
          <a:xfrm>
            <a:off x="1466007" y="1230191"/>
            <a:ext cx="1679014"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8" name="TextBox 127">
            <a:extLst>
              <a:ext uri="{FF2B5EF4-FFF2-40B4-BE49-F238E27FC236}">
                <a16:creationId xmlns:a16="http://schemas.microsoft.com/office/drawing/2014/main" id="{F9A87751-81C0-087D-03D8-5024952CA590}"/>
              </a:ext>
            </a:extLst>
          </p:cNvPr>
          <p:cNvSpPr txBox="1">
            <a:spLocks/>
          </p:cNvSpPr>
          <p:nvPr/>
        </p:nvSpPr>
        <p:spPr>
          <a:xfrm rot="16200000">
            <a:off x="-1196746" y="3853128"/>
            <a:ext cx="2608938"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Activities</a:t>
            </a:r>
          </a:p>
        </p:txBody>
      </p:sp>
      <p:sp>
        <p:nvSpPr>
          <p:cNvPr id="90" name="TextBox 89">
            <a:extLst>
              <a:ext uri="{FF2B5EF4-FFF2-40B4-BE49-F238E27FC236}">
                <a16:creationId xmlns:a16="http://schemas.microsoft.com/office/drawing/2014/main" id="{89D61DF4-59BF-8D55-E8A5-3340F5A96CD7}"/>
              </a:ext>
            </a:extLst>
          </p:cNvPr>
          <p:cNvSpPr txBox="1">
            <a:spLocks/>
          </p:cNvSpPr>
          <p:nvPr/>
        </p:nvSpPr>
        <p:spPr>
          <a:xfrm>
            <a:off x="717404" y="1798702"/>
            <a:ext cx="258521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 risks and identify gaps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6BAE3E06-91D8-DD49-8E82-26DA6EA3F9C9}"/>
              </a:ext>
            </a:extLst>
          </p:cNvPr>
          <p:cNvSpPr txBox="1">
            <a:spLocks/>
          </p:cNvSpPr>
          <p:nvPr/>
        </p:nvSpPr>
        <p:spPr>
          <a:xfrm>
            <a:off x="669687" y="2531863"/>
            <a:ext cx="2423160" cy="21358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Turn on Purview Audit</a:t>
            </a:r>
          </a:p>
        </p:txBody>
      </p:sp>
      <p:sp>
        <p:nvSpPr>
          <p:cNvPr id="142" name="TextBox 141">
            <a:extLst>
              <a:ext uri="{FF2B5EF4-FFF2-40B4-BE49-F238E27FC236}">
                <a16:creationId xmlns:a16="http://schemas.microsoft.com/office/drawing/2014/main" id="{0BB2B2BE-97A3-5519-7998-FB618414B17E}"/>
              </a:ext>
            </a:extLst>
          </p:cNvPr>
          <p:cNvSpPr txBox="1">
            <a:spLocks/>
          </p:cNvSpPr>
          <p:nvPr/>
        </p:nvSpPr>
        <p:spPr>
          <a:xfrm>
            <a:off x="687219" y="2969647"/>
            <a:ext cx="2430194"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Discover SPO oversharing risks with Data risk assessment</a:t>
            </a:r>
          </a:p>
        </p:txBody>
      </p:sp>
      <p:sp>
        <p:nvSpPr>
          <p:cNvPr id="40" name="TextBox 39">
            <a:extLst>
              <a:ext uri="{FF2B5EF4-FFF2-40B4-BE49-F238E27FC236}">
                <a16:creationId xmlns:a16="http://schemas.microsoft.com/office/drawing/2014/main" id="{7FA33EC7-7C5B-B9FF-9408-E14224D374E0}"/>
              </a:ext>
            </a:extLst>
          </p:cNvPr>
          <p:cNvSpPr txBox="1">
            <a:spLocks/>
          </p:cNvSpPr>
          <p:nvPr/>
        </p:nvSpPr>
        <p:spPr>
          <a:xfrm>
            <a:off x="635577" y="3745637"/>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Discover sensitive info in Dataverse with Unified catalog</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96ECAD34-04AB-4654-53AD-2141DD2C8593}"/>
              </a:ext>
            </a:extLst>
          </p:cNvPr>
          <p:cNvSpPr txBox="1">
            <a:spLocks/>
          </p:cNvSpPr>
          <p:nvPr/>
        </p:nvSpPr>
        <p:spPr>
          <a:xfrm>
            <a:off x="626551" y="4433656"/>
            <a:ext cx="2423160" cy="674608"/>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Times New Roman" panose="02020603050405020304" pitchFamily="18" charset="0"/>
              </a:rPr>
              <a:t>Discover risky AI activities with DSPM for AI Apps and Agents report</a:t>
            </a:r>
          </a:p>
        </p:txBody>
      </p:sp>
      <p:sp>
        <p:nvSpPr>
          <p:cNvPr id="129" name="TextBox 128">
            <a:extLst>
              <a:ext uri="{FF2B5EF4-FFF2-40B4-BE49-F238E27FC236}">
                <a16:creationId xmlns:a16="http://schemas.microsoft.com/office/drawing/2014/main" id="{AF5AD623-1680-653F-E451-315A9E64DC3A}"/>
              </a:ext>
            </a:extLst>
          </p:cNvPr>
          <p:cNvSpPr txBox="1">
            <a:spLocks/>
          </p:cNvSpPr>
          <p:nvPr/>
        </p:nvSpPr>
        <p:spPr>
          <a:xfrm rot="16200000">
            <a:off x="-380146" y="5841925"/>
            <a:ext cx="97573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Outcomes</a:t>
            </a:r>
          </a:p>
        </p:txBody>
      </p:sp>
      <p:sp>
        <p:nvSpPr>
          <p:cNvPr id="51" name="TextBox 50">
            <a:extLst>
              <a:ext uri="{FF2B5EF4-FFF2-40B4-BE49-F238E27FC236}">
                <a16:creationId xmlns:a16="http://schemas.microsoft.com/office/drawing/2014/main" id="{F84A569B-AC79-014F-93FF-AF85A6CC6A51}"/>
              </a:ext>
            </a:extLst>
          </p:cNvPr>
          <p:cNvSpPr txBox="1">
            <a:spLocks/>
          </p:cNvSpPr>
          <p:nvPr/>
        </p:nvSpPr>
        <p:spPr>
          <a:xfrm>
            <a:off x="668028" y="5734204"/>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Potential gaps in data security is discovered</a:t>
            </a:r>
          </a:p>
        </p:txBody>
      </p:sp>
      <p:sp>
        <p:nvSpPr>
          <p:cNvPr id="105" name="TextBox 104">
            <a:extLst>
              <a:ext uri="{FF2B5EF4-FFF2-40B4-BE49-F238E27FC236}">
                <a16:creationId xmlns:a16="http://schemas.microsoft.com/office/drawing/2014/main" id="{B6D615EF-C7D8-6B73-7FD9-8C8310D41EBB}"/>
              </a:ext>
            </a:extLst>
          </p:cNvPr>
          <p:cNvSpPr txBox="1">
            <a:spLocks/>
          </p:cNvSpPr>
          <p:nvPr/>
        </p:nvSpPr>
        <p:spPr>
          <a:xfrm>
            <a:off x="4356722" y="1022649"/>
            <a:ext cx="1907330"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4" name="TextBox 143">
            <a:extLst>
              <a:ext uri="{FF2B5EF4-FFF2-40B4-BE49-F238E27FC236}">
                <a16:creationId xmlns:a16="http://schemas.microsoft.com/office/drawing/2014/main" id="{45A27A7B-C252-1EDB-7F75-73DC15971193}"/>
              </a:ext>
            </a:extLst>
          </p:cNvPr>
          <p:cNvSpPr txBox="1">
            <a:spLocks/>
          </p:cNvSpPr>
          <p:nvPr/>
        </p:nvSpPr>
        <p:spPr>
          <a:xfrm>
            <a:off x="3646876" y="1798702"/>
            <a:ext cx="250562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sensitive info in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CDF525B8-52D5-BDC6-8D2C-A756583FBD0B}"/>
              </a:ext>
            </a:extLst>
          </p:cNvPr>
          <p:cNvSpPr txBox="1">
            <a:spLocks/>
          </p:cNvSpPr>
          <p:nvPr/>
        </p:nvSpPr>
        <p:spPr>
          <a:xfrm>
            <a:off x="3600039" y="2497387"/>
            <a:ext cx="2423160" cy="444096"/>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Calibri"/>
                <a:cs typeface="Times New Roman"/>
              </a:rPr>
              <a:t>Apply sensitivity label to SharePoint and Dataverse</a:t>
            </a:r>
            <a:endParaRPr kumimoji="0" lang="en-US" sz="1400" b="0" i="0" u="none" strike="noStrike" kern="1200" cap="none" spc="0" normalizeH="0" baseline="30000" noProof="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0D9D3638-7AE7-2AF8-74C1-787359D7D662}"/>
              </a:ext>
            </a:extLst>
          </p:cNvPr>
          <p:cNvSpPr txBox="1">
            <a:spLocks/>
          </p:cNvSpPr>
          <p:nvPr/>
        </p:nvSpPr>
        <p:spPr>
          <a:xfrm>
            <a:off x="3577802" y="3144706"/>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Reduce stale data to improve response accuracy with DLM</a:t>
            </a:r>
          </a:p>
        </p:txBody>
      </p:sp>
      <p:sp>
        <p:nvSpPr>
          <p:cNvPr id="21" name="TextBox 20">
            <a:extLst>
              <a:ext uri="{FF2B5EF4-FFF2-40B4-BE49-F238E27FC236}">
                <a16:creationId xmlns:a16="http://schemas.microsoft.com/office/drawing/2014/main" id="{466DDB35-9D1C-48C1-DEEB-CEB779718A41}"/>
              </a:ext>
            </a:extLst>
          </p:cNvPr>
          <p:cNvSpPr txBox="1">
            <a:spLocks/>
          </p:cNvSpPr>
          <p:nvPr/>
        </p:nvSpPr>
        <p:spPr>
          <a:xfrm>
            <a:off x="3577362" y="3711478"/>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Restrict files from Copilot processing with DLP for Copilot</a:t>
            </a:r>
          </a:p>
        </p:txBody>
      </p:sp>
      <p:sp>
        <p:nvSpPr>
          <p:cNvPr id="93" name="TextBox 92">
            <a:extLst>
              <a:ext uri="{FF2B5EF4-FFF2-40B4-BE49-F238E27FC236}">
                <a16:creationId xmlns:a16="http://schemas.microsoft.com/office/drawing/2014/main" id="{7AA6D944-803E-EBCD-7CD5-6767C7A6F763}"/>
              </a:ext>
            </a:extLst>
          </p:cNvPr>
          <p:cNvSpPr txBox="1">
            <a:spLocks/>
          </p:cNvSpPr>
          <p:nvPr/>
        </p:nvSpPr>
        <p:spPr>
          <a:xfrm>
            <a:off x="3601244" y="4438880"/>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Implement DLP policies for SPO and Data policies for Dataverse</a:t>
            </a:r>
          </a:p>
        </p:txBody>
      </p:sp>
      <p:sp>
        <p:nvSpPr>
          <p:cNvPr id="62" name="TextBox 61" descr="Sensitive info in grounding data is not used as knowledge source&#10;">
            <a:extLst>
              <a:ext uri="{FF2B5EF4-FFF2-40B4-BE49-F238E27FC236}">
                <a16:creationId xmlns:a16="http://schemas.microsoft.com/office/drawing/2014/main" id="{8CD66BF5-565E-2A8F-185C-0B37D048FED6}"/>
              </a:ext>
            </a:extLst>
          </p:cNvPr>
          <p:cNvSpPr txBox="1">
            <a:spLocks/>
          </p:cNvSpPr>
          <p:nvPr/>
        </p:nvSpPr>
        <p:spPr>
          <a:xfrm>
            <a:off x="3597500" y="5734204"/>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Sensitive info in grounding data is not used as knowledge source</a:t>
            </a:r>
          </a:p>
        </p:txBody>
      </p:sp>
      <p:sp>
        <p:nvSpPr>
          <p:cNvPr id="106" name="TextBox 105">
            <a:extLst>
              <a:ext uri="{FF2B5EF4-FFF2-40B4-BE49-F238E27FC236}">
                <a16:creationId xmlns:a16="http://schemas.microsoft.com/office/drawing/2014/main" id="{FA7C0D75-7C26-8894-A270-E9822F6CEA80}"/>
              </a:ext>
            </a:extLst>
          </p:cNvPr>
          <p:cNvSpPr txBox="1">
            <a:spLocks/>
          </p:cNvSpPr>
          <p:nvPr/>
        </p:nvSpPr>
        <p:spPr>
          <a:xfrm>
            <a:off x="7224368" y="1046409"/>
            <a:ext cx="1590812"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65" name="TextBox 164">
            <a:extLst>
              <a:ext uri="{FF2B5EF4-FFF2-40B4-BE49-F238E27FC236}">
                <a16:creationId xmlns:a16="http://schemas.microsoft.com/office/drawing/2014/main" id="{8571E48C-C720-BA79-AF25-39B177B2B097}"/>
              </a:ext>
            </a:extLst>
          </p:cNvPr>
          <p:cNvSpPr txBox="1">
            <a:spLocks/>
          </p:cNvSpPr>
          <p:nvPr/>
        </p:nvSpPr>
        <p:spPr>
          <a:xfrm>
            <a:off x="6481028" y="1798702"/>
            <a:ext cx="255359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 against data loss and insider risks </a:t>
            </a:r>
          </a:p>
        </p:txBody>
      </p:sp>
      <p:sp>
        <p:nvSpPr>
          <p:cNvPr id="13" name="TextBox 12">
            <a:extLst>
              <a:ext uri="{FF2B5EF4-FFF2-40B4-BE49-F238E27FC236}">
                <a16:creationId xmlns:a16="http://schemas.microsoft.com/office/drawing/2014/main" id="{6AE5A787-F3A1-F015-DC55-1C8E3CD1DF2A}"/>
              </a:ext>
            </a:extLst>
          </p:cNvPr>
          <p:cNvSpPr txBox="1">
            <a:spLocks/>
          </p:cNvSpPr>
          <p:nvPr/>
        </p:nvSpPr>
        <p:spPr>
          <a:xfrm>
            <a:off x="6439733" y="2497387"/>
            <a:ext cx="2423160" cy="674608"/>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Calibri"/>
                <a:cs typeface="Times New Roman"/>
              </a:rPr>
              <a:t>Automatic sensitivity label inheritance from SharePoint and Dataverse</a:t>
            </a:r>
            <a:endParaRPr kumimoji="0" lang="en-US" sz="1400" b="0" i="0" u="none" strike="noStrike" kern="1200" cap="none" spc="0" normalizeH="0" baseline="30000" noProof="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63" name="TextBox 162">
            <a:extLst>
              <a:ext uri="{FF2B5EF4-FFF2-40B4-BE49-F238E27FC236}">
                <a16:creationId xmlns:a16="http://schemas.microsoft.com/office/drawing/2014/main" id="{B26633AE-1656-2A2D-8108-CB78B6DE48D7}"/>
              </a:ext>
            </a:extLst>
          </p:cNvPr>
          <p:cNvSpPr txBox="1">
            <a:spLocks/>
          </p:cNvSpPr>
          <p:nvPr/>
        </p:nvSpPr>
        <p:spPr>
          <a:xfrm>
            <a:off x="6434314" y="3345826"/>
            <a:ext cx="2423160" cy="86177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Restrict Copilot from processing sensitive files referenced in interactions with DLP for Copilot</a:t>
            </a:r>
          </a:p>
        </p:txBody>
      </p:sp>
      <p:sp>
        <p:nvSpPr>
          <p:cNvPr id="34" name="TextBox 33">
            <a:extLst>
              <a:ext uri="{FF2B5EF4-FFF2-40B4-BE49-F238E27FC236}">
                <a16:creationId xmlns:a16="http://schemas.microsoft.com/office/drawing/2014/main" id="{3AA7A63B-9C1D-4BFE-1817-C569643AFDAD}"/>
              </a:ext>
            </a:extLst>
          </p:cNvPr>
          <p:cNvSpPr txBox="1">
            <a:spLocks/>
          </p:cNvSpPr>
          <p:nvPr/>
        </p:nvSpPr>
        <p:spPr>
          <a:xfrm>
            <a:off x="6467938" y="4525134"/>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Detect Risky AI interactions with IRM Risky AI policy</a:t>
            </a:r>
          </a:p>
        </p:txBody>
      </p:sp>
      <p:grpSp>
        <p:nvGrpSpPr>
          <p:cNvPr id="185" name="Group 184" descr="Interactions are protected from data loss and insider risk&#10;">
            <a:extLst>
              <a:ext uri="{FF2B5EF4-FFF2-40B4-BE49-F238E27FC236}">
                <a16:creationId xmlns:a16="http://schemas.microsoft.com/office/drawing/2014/main" id="{03F9DC1C-FFF7-1B96-3940-3BD53686C1D9}"/>
              </a:ext>
            </a:extLst>
          </p:cNvPr>
          <p:cNvGrpSpPr>
            <a:grpSpLocks/>
          </p:cNvGrpSpPr>
          <p:nvPr/>
        </p:nvGrpSpPr>
        <p:grpSpPr>
          <a:xfrm>
            <a:off x="6117492" y="5734204"/>
            <a:ext cx="2737320" cy="430887"/>
            <a:chOff x="6163056" y="5223181"/>
            <a:chExt cx="2737320" cy="430887"/>
          </a:xfrm>
        </p:grpSpPr>
        <p:sp>
          <p:nvSpPr>
            <p:cNvPr id="101" name="TextBox 100" descr="Interactions are protected from data loss and insider risk&#10;">
              <a:extLst>
                <a:ext uri="{FF2B5EF4-FFF2-40B4-BE49-F238E27FC236}">
                  <a16:creationId xmlns:a16="http://schemas.microsoft.com/office/drawing/2014/main" id="{BED9E8B0-0E01-BE13-9EFF-00C18EB0F48D}"/>
                </a:ext>
              </a:extLst>
            </p:cNvPr>
            <p:cNvSpPr txBox="1">
              <a:spLocks/>
            </p:cNvSpPr>
            <p:nvPr/>
          </p:nvSpPr>
          <p:spPr>
            <a:xfrm>
              <a:off x="6477216"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Interactions are protected from data loss and insider risk</a:t>
              </a:r>
            </a:p>
          </p:txBody>
        </p:sp>
        <p:sp>
          <p:nvSpPr>
            <p:cNvPr id="148" name="Shield_EA18" title="Icon of a shield">
              <a:extLst>
                <a:ext uri="{FF2B5EF4-FFF2-40B4-BE49-F238E27FC236}">
                  <a16:creationId xmlns:a16="http://schemas.microsoft.com/office/drawing/2014/main" id="{D01E352F-D919-B5C4-10BC-32EEE73E4700}"/>
                </a:ext>
              </a:extLst>
            </p:cNvPr>
            <p:cNvSpPr>
              <a:spLocks noChangeAspect="1"/>
            </p:cNvSpPr>
            <p:nvPr/>
          </p:nvSpPr>
          <p:spPr bwMode="auto">
            <a:xfrm>
              <a:off x="616305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CBD4EAA9-D06C-CEEA-F381-26A71710FC1A}"/>
              </a:ext>
            </a:extLst>
          </p:cNvPr>
          <p:cNvSpPr txBox="1">
            <a:spLocks/>
          </p:cNvSpPr>
          <p:nvPr/>
        </p:nvSpPr>
        <p:spPr>
          <a:xfrm>
            <a:off x="10104728" y="1230191"/>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CC9CF4A0-3F6C-0B63-DAFE-CB3C21D2C85D}"/>
              </a:ext>
            </a:extLst>
          </p:cNvPr>
          <p:cNvSpPr txBox="1">
            <a:spLocks/>
          </p:cNvSpPr>
          <p:nvPr/>
        </p:nvSpPr>
        <p:spPr>
          <a:xfrm>
            <a:off x="9363150" y="1798702"/>
            <a:ext cx="2556174" cy="24410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interactions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4FE9630C-7636-D326-0089-7753DFBFF03C}"/>
              </a:ext>
            </a:extLst>
          </p:cNvPr>
          <p:cNvSpPr txBox="1">
            <a:spLocks/>
          </p:cNvSpPr>
          <p:nvPr/>
        </p:nvSpPr>
        <p:spPr>
          <a:xfrm>
            <a:off x="9338974" y="250199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Retain/delete interactions with DLM policies</a:t>
            </a:r>
          </a:p>
        </p:txBody>
      </p:sp>
      <p:sp>
        <p:nvSpPr>
          <p:cNvPr id="7" name="TextBox 6">
            <a:extLst>
              <a:ext uri="{FF2B5EF4-FFF2-40B4-BE49-F238E27FC236}">
                <a16:creationId xmlns:a16="http://schemas.microsoft.com/office/drawing/2014/main" id="{506B1877-1E7C-1FE5-2DB5-30079D7A98FA}"/>
              </a:ext>
            </a:extLst>
          </p:cNvPr>
          <p:cNvSpPr txBox="1">
            <a:spLocks/>
          </p:cNvSpPr>
          <p:nvPr/>
        </p:nvSpPr>
        <p:spPr>
          <a:xfrm>
            <a:off x="9354025" y="2991010"/>
            <a:ext cx="2432282"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Detect inappropriate behaviors with CC policies</a:t>
            </a:r>
          </a:p>
        </p:txBody>
      </p:sp>
      <p:sp>
        <p:nvSpPr>
          <p:cNvPr id="29" name="TextBox 28">
            <a:extLst>
              <a:ext uri="{FF2B5EF4-FFF2-40B4-BE49-F238E27FC236}">
                <a16:creationId xmlns:a16="http://schemas.microsoft.com/office/drawing/2014/main" id="{19CC668D-96E9-F836-3EFF-5400FCEAFB96}"/>
              </a:ext>
            </a:extLst>
          </p:cNvPr>
          <p:cNvSpPr txBox="1">
            <a:spLocks/>
          </p:cNvSpPr>
          <p:nvPr/>
        </p:nvSpPr>
        <p:spPr>
          <a:xfrm>
            <a:off x="9337084" y="3509449"/>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Investigate cases with eDiscovery</a:t>
            </a:r>
          </a:p>
        </p:txBody>
      </p:sp>
      <p:sp>
        <p:nvSpPr>
          <p:cNvPr id="5" name="TextBox 4">
            <a:extLst>
              <a:ext uri="{FF2B5EF4-FFF2-40B4-BE49-F238E27FC236}">
                <a16:creationId xmlns:a16="http://schemas.microsoft.com/office/drawing/2014/main" id="{8340BCBA-D613-0FED-FAD9-34F1A8524699}"/>
              </a:ext>
            </a:extLst>
          </p:cNvPr>
          <p:cNvSpPr txBox="1">
            <a:spLocks/>
          </p:cNvSpPr>
          <p:nvPr/>
        </p:nvSpPr>
        <p:spPr>
          <a:xfrm>
            <a:off x="9334467" y="4002227"/>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Investigate grounding data and interactions with DSI</a:t>
            </a:r>
          </a:p>
        </p:txBody>
      </p:sp>
      <p:sp>
        <p:nvSpPr>
          <p:cNvPr id="17" name="TextBox 16">
            <a:extLst>
              <a:ext uri="{FF2B5EF4-FFF2-40B4-BE49-F238E27FC236}">
                <a16:creationId xmlns:a16="http://schemas.microsoft.com/office/drawing/2014/main" id="{56179076-3A4E-7E30-C1A1-FE1316E7FC0B}"/>
              </a:ext>
            </a:extLst>
          </p:cNvPr>
          <p:cNvSpPr txBox="1">
            <a:spLocks/>
          </p:cNvSpPr>
          <p:nvPr/>
        </p:nvSpPr>
        <p:spPr>
          <a:xfrm>
            <a:off x="9363150" y="4514661"/>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Identify &amp; address gaps in meeting AI regulations with CM</a:t>
            </a:r>
          </a:p>
        </p:txBody>
      </p:sp>
      <p:grpSp>
        <p:nvGrpSpPr>
          <p:cNvPr id="187" name="Group 186" descr="Interactions with agents is retained for future investigations&#10;">
            <a:extLst>
              <a:ext uri="{FF2B5EF4-FFF2-40B4-BE49-F238E27FC236}">
                <a16:creationId xmlns:a16="http://schemas.microsoft.com/office/drawing/2014/main" id="{050EC218-E9C1-5E2A-8FD8-33B5D74A7DBA}"/>
              </a:ext>
            </a:extLst>
          </p:cNvPr>
          <p:cNvGrpSpPr>
            <a:grpSpLocks/>
          </p:cNvGrpSpPr>
          <p:nvPr/>
        </p:nvGrpSpPr>
        <p:grpSpPr>
          <a:xfrm>
            <a:off x="8997852" y="5734204"/>
            <a:ext cx="2739083" cy="646331"/>
            <a:chOff x="9043416" y="5223181"/>
            <a:chExt cx="2739083" cy="646331"/>
          </a:xfrm>
        </p:grpSpPr>
        <p:sp>
          <p:nvSpPr>
            <p:cNvPr id="131" name="TextBox 130" descr="Interactions with agents is retained for future investigations&#10;">
              <a:extLst>
                <a:ext uri="{FF2B5EF4-FFF2-40B4-BE49-F238E27FC236}">
                  <a16:creationId xmlns:a16="http://schemas.microsoft.com/office/drawing/2014/main" id="{8C81EDF9-0B24-D33B-1958-A287E139258D}"/>
                </a:ext>
              </a:extLst>
            </p:cNvPr>
            <p:cNvSpPr txBox="1">
              <a:spLocks/>
            </p:cNvSpPr>
            <p:nvPr/>
          </p:nvSpPr>
          <p:spPr>
            <a:xfrm>
              <a:off x="9359339" y="5223181"/>
              <a:ext cx="2423160" cy="646331"/>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Interactions with agents is retained for future investigations</a:t>
              </a:r>
            </a:p>
          </p:txBody>
        </p:sp>
        <p:sp>
          <p:nvSpPr>
            <p:cNvPr id="150" name="Shield_EA18" title="Icon of a shield">
              <a:extLst>
                <a:ext uri="{FF2B5EF4-FFF2-40B4-BE49-F238E27FC236}">
                  <a16:creationId xmlns:a16="http://schemas.microsoft.com/office/drawing/2014/main" id="{024AEFB2-C836-6AEB-D7FC-B2D03D73DB54}"/>
                </a:ext>
              </a:extLst>
            </p:cNvPr>
            <p:cNvSpPr>
              <a:spLocks noChangeAspect="1"/>
            </p:cNvSpPr>
            <p:nvPr/>
          </p:nvSpPr>
          <p:spPr bwMode="auto">
            <a:xfrm>
              <a:off x="904341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4"/>
            </a:solidFill>
            <a:ln w="19050" cap="sq">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45583368-EAB1-133C-C360-DD31FDC681B7}"/>
              </a:ext>
            </a:extLst>
          </p:cNvPr>
          <p:cNvSpPr txBox="1">
            <a:spLocks/>
          </p:cNvSpPr>
          <p:nvPr/>
        </p:nvSpPr>
        <p:spPr>
          <a:xfrm>
            <a:off x="9688872" y="6672682"/>
            <a:ext cx="2423160" cy="10772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Segoe UI"/>
                <a:ea typeface="+mn-ea"/>
                <a:cs typeface="+mn-cs"/>
              </a:rPr>
              <a:t>Last updated: </a:t>
            </a:r>
            <a:fld id="{0FC470E9-C4FA-4626-88F6-0BBB2263B3D1}" type="datetime4">
              <a:rPr kumimoji="0" lang="en-US" sz="700" b="0" i="1"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August 26, 2025</a:t>
            </a:fld>
            <a:endParaRPr kumimoji="0" lang="en-US" sz="700" b="0" i="1"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551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12E3-B38E-6162-F6C1-13FB5D714175}"/>
              </a:ext>
            </a:extLst>
          </p:cNvPr>
          <p:cNvSpPr>
            <a:spLocks noGrp="1"/>
          </p:cNvSpPr>
          <p:nvPr>
            <p:ph type="title"/>
          </p:nvPr>
        </p:nvSpPr>
        <p:spPr/>
        <p:txBody>
          <a:bodyPr/>
          <a:lstStyle/>
          <a:p>
            <a:r>
              <a:rPr lang="en-US"/>
              <a:t>Discover</a:t>
            </a:r>
          </a:p>
        </p:txBody>
      </p:sp>
      <p:sp>
        <p:nvSpPr>
          <p:cNvPr id="3" name="Text Placeholder 2">
            <a:extLst>
              <a:ext uri="{FF2B5EF4-FFF2-40B4-BE49-F238E27FC236}">
                <a16:creationId xmlns:a16="http://schemas.microsoft.com/office/drawing/2014/main" id="{4CE8059F-858C-FA78-2F6D-53FC91D7B889}"/>
              </a:ext>
            </a:extLst>
          </p:cNvPr>
          <p:cNvSpPr>
            <a:spLocks noGrp="1"/>
          </p:cNvSpPr>
          <p:nvPr>
            <p:ph type="body" sz="quarter" idx="10"/>
          </p:nvPr>
        </p:nvSpPr>
        <p:spPr>
          <a:xfrm>
            <a:off x="586390" y="1434370"/>
            <a:ext cx="11018520" cy="3705630"/>
          </a:xfrm>
        </p:spPr>
        <p:txBody>
          <a:bodyPr/>
          <a:lstStyle/>
          <a:p>
            <a:pPr marL="457200" indent="-457200">
              <a:buFont typeface="Arial" panose="020B0604020202020204" pitchFamily="34" charset="0"/>
              <a:buChar char="•"/>
            </a:pPr>
            <a:r>
              <a:rPr lang="en-US"/>
              <a:t>Turn on Purview Audit to log all interactions with grounding data and interactions with AI apps and agents</a:t>
            </a:r>
          </a:p>
          <a:p>
            <a:pPr marL="457200" indent="-457200">
              <a:buFont typeface="Arial" panose="020B0604020202020204" pitchFamily="34" charset="0"/>
              <a:buChar char="•"/>
            </a:pPr>
            <a:r>
              <a:rPr lang="en-US"/>
              <a:t>Discovery potential oversharing in SharePoint/OneDrive with Purview </a:t>
            </a:r>
            <a:r>
              <a:rPr lang="en-US">
                <a:solidFill>
                  <a:srgbClr val="000000"/>
                </a:solidFill>
              </a:rPr>
              <a:t>Data risk assessment</a:t>
            </a:r>
          </a:p>
          <a:p>
            <a:pPr marL="457200" indent="-457200">
              <a:buFont typeface="Arial" panose="020B0604020202020204" pitchFamily="34" charset="0"/>
              <a:buChar char="•"/>
            </a:pPr>
            <a:r>
              <a:rPr lang="en-US">
                <a:solidFill>
                  <a:srgbClr val="000000"/>
                </a:solidFill>
                <a:cs typeface="Times New Roman" panose="02020603050405020304" pitchFamily="18" charset="0"/>
              </a:rPr>
              <a:t>Discover where sensitive info resides in Dataverse with Purview Data Governance’s Unified catalog</a:t>
            </a:r>
          </a:p>
          <a:p>
            <a:pPr marL="457200" indent="-457200">
              <a:buFont typeface="Arial" panose="020B0604020202020204" pitchFamily="34" charset="0"/>
              <a:buChar char="•"/>
            </a:pPr>
            <a:r>
              <a:rPr lang="en-US">
                <a:solidFill>
                  <a:srgbClr val="000000"/>
                </a:solidFill>
                <a:cs typeface="Times New Roman" panose="02020603050405020304" pitchFamily="18" charset="0"/>
              </a:rPr>
              <a:t>Discover risky AI activities with Purview Data Security Posture Management (DSPM)’s Apps and Agents report</a:t>
            </a:r>
            <a:endParaRPr lang="en-US"/>
          </a:p>
        </p:txBody>
      </p:sp>
    </p:spTree>
    <p:extLst>
      <p:ext uri="{BB962C8B-B14F-4D97-AF65-F5344CB8AC3E}">
        <p14:creationId xmlns:p14="http://schemas.microsoft.com/office/powerpoint/2010/main" val="19678028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CAD3D0689E184DA8BA7028D9DC08CF" ma:contentTypeVersion="15" ma:contentTypeDescription="Create a new document." ma:contentTypeScope="" ma:versionID="f4d63d36256a28a281189461d7e36ecb">
  <xsd:schema xmlns:xsd="http://www.w3.org/2001/XMLSchema" xmlns:xs="http://www.w3.org/2001/XMLSchema" xmlns:p="http://schemas.microsoft.com/office/2006/metadata/properties" xmlns:ns1="http://schemas.microsoft.com/sharepoint/v3" xmlns:ns2="1c2d2333-52a8-4302-ac30-127cc4e96695" xmlns:ns3="de4618fc-6149-4e3c-8d60-8c10e2c5f294" targetNamespace="http://schemas.microsoft.com/office/2006/metadata/properties" ma:root="true" ma:fieldsID="65ecb90b70682fc14668b22917c32964" ns1:_="" ns2:_="" ns3:_="">
    <xsd:import namespace="http://schemas.microsoft.com/sharepoint/v3"/>
    <xsd:import namespace="1c2d2333-52a8-4302-ac30-127cc4e96695"/>
    <xsd:import namespace="de4618fc-6149-4e3c-8d60-8c10e2c5f29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2d2333-52a8-4302-ac30-127cc4e96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618fc-6149-4e3c-8d60-8c10e2c5f29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3602c0e-9dc8-4b08-97d6-98db9f98080a}" ma:internalName="TaxCatchAll" ma:showField="CatchAllData" ma:web="de4618fc-6149-4e3c-8d60-8c10e2c5f2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c2d2333-52a8-4302-ac30-127cc4e96695">
      <Terms xmlns="http://schemas.microsoft.com/office/infopath/2007/PartnerControls"/>
    </lcf76f155ced4ddcb4097134ff3c332f>
    <TaxCatchAll xmlns="de4618fc-6149-4e3c-8d60-8c10e2c5f29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CDE9DFEB-53FB-46B4-A60F-A2B3BFFF03CC}">
  <ds:schemaRefs>
    <ds:schemaRef ds:uri="http://schemas.microsoft.com/sharepoint/v3/contenttype/forms"/>
  </ds:schemaRefs>
</ds:datastoreItem>
</file>

<file path=customXml/itemProps2.xml><?xml version="1.0" encoding="utf-8"?>
<ds:datastoreItem xmlns:ds="http://schemas.openxmlformats.org/officeDocument/2006/customXml" ds:itemID="{A0B20FA7-4090-4B1B-A42E-5C27297B8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c2d2333-52a8-4302-ac30-127cc4e96695"/>
    <ds:schemaRef ds:uri="de4618fc-6149-4e3c-8d60-8c10e2c5f2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C56B44-C322-435B-BE1B-A086862B5606}">
  <ds:schemaRefs>
    <ds:schemaRef ds:uri="http://purl.org/dc/dcmitype/"/>
    <ds:schemaRef ds:uri="http://schemas.microsoft.com/office/2006/metadata/properties"/>
    <ds:schemaRef ds:uri="http://purl.org/dc/terms/"/>
    <ds:schemaRef ds:uri="http://schemas.microsoft.com/office/2006/documentManagement/types"/>
    <ds:schemaRef ds:uri="http://purl.org/dc/elements/1.1/"/>
    <ds:schemaRef ds:uri="http://schemas.microsoft.com/office/infopath/2007/PartnerControls"/>
    <ds:schemaRef ds:uri="1c2d2333-52a8-4302-ac30-127cc4e96695"/>
    <ds:schemaRef ds:uri="http://schemas.openxmlformats.org/package/2006/metadata/core-properties"/>
    <ds:schemaRef ds:uri="de4618fc-6149-4e3c-8d60-8c10e2c5f294"/>
    <ds:schemaRef ds:uri="http://schemas.microsoft.com/sharepoint/v3"/>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1341</Words>
  <Application>Microsoft Office PowerPoint</Application>
  <PresentationFormat>Widescreen</PresentationFormat>
  <Paragraphs>147</Paragraphs>
  <Slides>15</Slides>
  <Notes>8</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30" baseType="lpstr">
      <vt:lpstr>Segoe Sans Display Semibold</vt:lpstr>
      <vt:lpstr>Wingdings</vt:lpstr>
      <vt:lpstr>Arial</vt:lpstr>
      <vt:lpstr>Times New Roman</vt:lpstr>
      <vt:lpstr>Segoe UI Variable Display Semibold</vt:lpstr>
      <vt:lpstr>Segoe UI</vt:lpstr>
      <vt:lpstr>Symbol</vt:lpstr>
      <vt:lpstr>Calibri</vt:lpstr>
      <vt:lpstr>Segoe Sans Display</vt:lpstr>
      <vt:lpstr>Consolas</vt:lpstr>
      <vt:lpstr>Aptos</vt:lpstr>
      <vt:lpstr>Segoe UI Variable Small Semibol</vt:lpstr>
      <vt:lpstr>Segoe UI Semibold</vt:lpstr>
      <vt:lpstr>1_Microsoft Security Template_Basic</vt:lpstr>
      <vt:lpstr>think-cell Slide</vt:lpstr>
      <vt:lpstr>Secure Agents in Microsoft 365 from grounding data to interactions   A Microsoft Purview deployment blueprint </vt:lpstr>
      <vt:lpstr>Microsoft Purview</vt:lpstr>
      <vt:lpstr>Microsoft Purview Comprehensive solution to discover, protect, and govern data Wherever your data flows</vt:lpstr>
      <vt:lpstr>Problem summary</vt:lpstr>
      <vt:lpstr>Copilot agent conversation inherits the sensitivity label of referenced file and data</vt:lpstr>
      <vt:lpstr>Honoring access control restrictions on labeled content</vt:lpstr>
      <vt:lpstr>Dataverse x Purview</vt:lpstr>
      <vt:lpstr>Secure agents in Microsoft 365 with Microsoft Purview</vt:lpstr>
      <vt:lpstr>Discover</vt:lpstr>
      <vt:lpstr>Protect grounding data</vt:lpstr>
      <vt:lpstr>Protect interactions</vt:lpstr>
      <vt:lpstr>Govern interaction data</vt:lpstr>
      <vt:lpstr>Additional resources </vt:lpstr>
      <vt:lpstr>Purview for Dataverse 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2025-08-26T19:11:34Z</dcterms:created>
  <dcterms:modified xsi:type="dcterms:W3CDTF">2025-08-26T19:43:13Z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0x010100CECAD3D0689E184DA8BA7028D9DC08CF</vt:lpwstr>
  </property>
</Properties>
</file>